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4"/>
    <p:sldId id="257" r:id="rId45"/>
    <p:sldId id="258" r:id="rId46"/>
    <p:sldId id="259" r:id="rId47"/>
    <p:sldId id="260" r:id="rId48"/>
    <p:sldId id="261" r:id="rId49"/>
    <p:sldId id="262" r:id="rId50"/>
    <p:sldId id="263" r:id="rId51"/>
    <p:sldId id="264" r:id="rId52"/>
    <p:sldId id="265" r:id="rId53"/>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Decalotype" charset="1" panose="00000500000000000000"/>
      <p:regular r:id="rId12"/>
    </p:embeddedFont>
    <p:embeddedFont>
      <p:font typeface="Decalotype Bold" charset="1" panose="00000800000000000000"/>
      <p:regular r:id="rId13"/>
    </p:embeddedFont>
    <p:embeddedFont>
      <p:font typeface="Decalotype Italics" charset="1" panose="00000500000000000000"/>
      <p:regular r:id="rId14"/>
    </p:embeddedFont>
    <p:embeddedFont>
      <p:font typeface="Decalotype Bold Italics" charset="1" panose="00000800000000000000"/>
      <p:regular r:id="rId15"/>
    </p:embeddedFont>
    <p:embeddedFont>
      <p:font typeface="Decalotype Light" charset="1" panose="00000400000000000000"/>
      <p:regular r:id="rId16"/>
    </p:embeddedFont>
    <p:embeddedFont>
      <p:font typeface="Decalotype Light Italics" charset="1" panose="00000400000000000000"/>
      <p:regular r:id="rId17"/>
    </p:embeddedFont>
    <p:embeddedFont>
      <p:font typeface="Decalotype Medium" charset="1" panose="00000600000000000000"/>
      <p:regular r:id="rId18"/>
    </p:embeddedFont>
    <p:embeddedFont>
      <p:font typeface="Decalotype Medium Italics" charset="1" panose="00000600000000000000"/>
      <p:regular r:id="rId19"/>
    </p:embeddedFont>
    <p:embeddedFont>
      <p:font typeface="Decalotype Semi-Bold" charset="1" panose="00000700000000000000"/>
      <p:regular r:id="rId20"/>
    </p:embeddedFont>
    <p:embeddedFont>
      <p:font typeface="Decalotype Semi-Bold Italics" charset="1" panose="00000700000000000000"/>
      <p:regular r:id="rId21"/>
    </p:embeddedFont>
    <p:embeddedFont>
      <p:font typeface="Decalotype Ultra-Bold" charset="1" panose="00000900000000000000"/>
      <p:regular r:id="rId22"/>
    </p:embeddedFont>
    <p:embeddedFont>
      <p:font typeface="Decalotype Ultra-Bold Italics" charset="1" panose="00000900000000000000"/>
      <p:regular r:id="rId23"/>
    </p:embeddedFont>
    <p:embeddedFont>
      <p:font typeface="Decalotype Heavy" charset="1" panose="00000A00000000000000"/>
      <p:regular r:id="rId24"/>
    </p:embeddedFont>
    <p:embeddedFont>
      <p:font typeface="Decalotype Heavy Italics" charset="1" panose="00000A00000000000000"/>
      <p:regular r:id="rId25"/>
    </p:embeddedFont>
    <p:embeddedFont>
      <p:font typeface="Montserrat" charset="1" panose="00000500000000000000"/>
      <p:regular r:id="rId26"/>
    </p:embeddedFont>
    <p:embeddedFont>
      <p:font typeface="Montserrat Bold" charset="1" panose="00000800000000000000"/>
      <p:regular r:id="rId27"/>
    </p:embeddedFont>
    <p:embeddedFont>
      <p:font typeface="Montserrat Italics" charset="1" panose="00000500000000000000"/>
      <p:regular r:id="rId28"/>
    </p:embeddedFont>
    <p:embeddedFont>
      <p:font typeface="Montserrat Bold Italics" charset="1" panose="00000800000000000000"/>
      <p:regular r:id="rId29"/>
    </p:embeddedFont>
    <p:embeddedFont>
      <p:font typeface="Montserrat Thin" charset="1" panose="00000300000000000000"/>
      <p:regular r:id="rId30"/>
    </p:embeddedFont>
    <p:embeddedFont>
      <p:font typeface="Montserrat Thin Italics" charset="1" panose="00000300000000000000"/>
      <p:regular r:id="rId31"/>
    </p:embeddedFont>
    <p:embeddedFont>
      <p:font typeface="Montserrat Extra-Light" charset="1" panose="00000300000000000000"/>
      <p:regular r:id="rId32"/>
    </p:embeddedFont>
    <p:embeddedFont>
      <p:font typeface="Montserrat Extra-Light Italics" charset="1" panose="00000300000000000000"/>
      <p:regular r:id="rId33"/>
    </p:embeddedFont>
    <p:embeddedFont>
      <p:font typeface="Montserrat Light" charset="1" panose="00000400000000000000"/>
      <p:regular r:id="rId34"/>
    </p:embeddedFont>
    <p:embeddedFont>
      <p:font typeface="Montserrat Light Italics" charset="1" panose="00000400000000000000"/>
      <p:regular r:id="rId35"/>
    </p:embeddedFont>
    <p:embeddedFont>
      <p:font typeface="Montserrat Medium" charset="1" panose="00000600000000000000"/>
      <p:regular r:id="rId36"/>
    </p:embeddedFont>
    <p:embeddedFont>
      <p:font typeface="Montserrat Medium Italics" charset="1" panose="00000600000000000000"/>
      <p:regular r:id="rId37"/>
    </p:embeddedFont>
    <p:embeddedFont>
      <p:font typeface="Montserrat Semi-Bold" charset="1" panose="00000700000000000000"/>
      <p:regular r:id="rId38"/>
    </p:embeddedFont>
    <p:embeddedFont>
      <p:font typeface="Montserrat Semi-Bold Italics" charset="1" panose="00000700000000000000"/>
      <p:regular r:id="rId39"/>
    </p:embeddedFont>
    <p:embeddedFont>
      <p:font typeface="Montserrat Ultra-Bold" charset="1" panose="00000900000000000000"/>
      <p:regular r:id="rId40"/>
    </p:embeddedFont>
    <p:embeddedFont>
      <p:font typeface="Montserrat Ultra-Bold Italics" charset="1" panose="00000900000000000000"/>
      <p:regular r:id="rId41"/>
    </p:embeddedFont>
    <p:embeddedFont>
      <p:font typeface="Montserrat Heavy" charset="1" panose="00000A00000000000000"/>
      <p:regular r:id="rId42"/>
    </p:embeddedFont>
    <p:embeddedFont>
      <p:font typeface="Montserrat Heavy Italics" charset="1" panose="00000A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slides/slide1.xml" Type="http://schemas.openxmlformats.org/officeDocument/2006/relationships/slide"/><Relationship Id="rId45" Target="slides/slide2.xml" Type="http://schemas.openxmlformats.org/officeDocument/2006/relationships/slide"/><Relationship Id="rId46" Target="slides/slide3.xml" Type="http://schemas.openxmlformats.org/officeDocument/2006/relationships/slide"/><Relationship Id="rId47" Target="slides/slide4.xml" Type="http://schemas.openxmlformats.org/officeDocument/2006/relationships/slide"/><Relationship Id="rId48" Target="slides/slide5.xml" Type="http://schemas.openxmlformats.org/officeDocument/2006/relationships/slide"/><Relationship Id="rId49" Target="slides/slide6.xml" Type="http://schemas.openxmlformats.org/officeDocument/2006/relationships/slide"/><Relationship Id="rId5" Target="tableStyles.xml" Type="http://schemas.openxmlformats.org/officeDocument/2006/relationships/tableStyles"/><Relationship Id="rId50" Target="slides/slide7.xml" Type="http://schemas.openxmlformats.org/officeDocument/2006/relationships/slide"/><Relationship Id="rId51" Target="slides/slide8.xml" Type="http://schemas.openxmlformats.org/officeDocument/2006/relationships/slide"/><Relationship Id="rId52" Target="slides/slide9.xml" Type="http://schemas.openxmlformats.org/officeDocument/2006/relationships/slide"/><Relationship Id="rId53"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 Id="rId5" Target="../media/image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https://www.aranacorp.com/fr/utilisation-dun-module-mpu6050-avec-arduino/#:~:text=Principe%20de%20fonctionnement&amp;text=Le%20module%20MPU6050%20est%20constitu%C3%A9,les%20acc%C3%A9l%C3%A9rations%20dans%20l" TargetMode="External" Type="http://schemas.openxmlformats.org/officeDocument/2006/relationships/hyperlink"/><Relationship Id="rId11" Target="../media/image8.png" Type="http://schemas.openxmlformats.org/officeDocument/2006/relationships/image"/><Relationship Id="rId12" Target="https://invensense.tdk.com/wp-content/uploads/2015/02/MPU-6000-Datasheet1.pdf" TargetMode="External" Type="http://schemas.openxmlformats.org/officeDocument/2006/relationships/hyperlink"/><Relationship Id="rId13" Target="https://www.farnell.com/datasheets/2171929.pdf" TargetMode="External" Type="http://schemas.openxmlformats.org/officeDocument/2006/relationships/hyperlink"/><Relationship Id="rId14" Target="../media/image9.png" Type="http://schemas.openxmlformats.org/officeDocument/2006/relationships/image"/><Relationship Id="rId15" Target="https://i.electricianexp.com/fr/device/1604-kak-rabotaet-zummer.html" TargetMode="External" Type="http://schemas.openxmlformats.org/officeDocument/2006/relationships/hyperlink"/><Relationship Id="rId16" Target="https://www.farnell.com/datasheets/1789499.pdf" TargetMode="External" Type="http://schemas.openxmlformats.org/officeDocument/2006/relationships/hyperlink"/><Relationship Id="rId17" Target="../media/image10.png" Type="http://schemas.openxmlformats.org/officeDocument/2006/relationships/image"/><Relationship Id="rId18" Target="../media/image11.svg" Type="http://schemas.openxmlformats.org/officeDocument/2006/relationships/image"/><Relationship Id="rId19" Target="https://i.electricianexp.com/fr/device/1604-kak-rabotaet-zummer.html" TargetMode="External" Type="http://schemas.openxmlformats.org/officeDocument/2006/relationships/hyperlink"/><Relationship Id="rId2" Target="../media/image1.jpeg" Type="http://schemas.openxmlformats.org/officeDocument/2006/relationships/image"/><Relationship Id="rId20" Target="https://bentek.fr/2-arduino-uno/" TargetMode="External" Type="http://schemas.openxmlformats.org/officeDocument/2006/relationships/hyperlink"/><Relationship Id="rId21" Target="https://digitalinit.be/servomoteur-sg90/" TargetMode="External" Type="http://schemas.openxmlformats.org/officeDocument/2006/relationships/hyperlink"/><Relationship Id="rId22" Target="../media/image12.png" Type="http://schemas.openxmlformats.org/officeDocument/2006/relationships/image"/><Relationship Id="rId23" Target="../media/image13.png" Type="http://schemas.openxmlformats.org/officeDocument/2006/relationships/image"/><Relationship Id="rId3" Target="../media/image3.png" Type="http://schemas.openxmlformats.org/officeDocument/2006/relationships/image"/><Relationship Id="rId4" Target="https://en.wikipedia.org/wiki/Open-source" TargetMode="External" Type="http://schemas.openxmlformats.org/officeDocument/2006/relationships/hyperlink"/><Relationship Id="rId5" Target="https://en.wikipedia.org/wiki/Single-board_microcontroller" TargetMode="External" Type="http://schemas.openxmlformats.org/officeDocument/2006/relationships/hyperlink"/><Relationship Id="rId6" Target="https://en.wikipedia.org/wiki/Microchip_Technology" TargetMode="External" Type="http://schemas.openxmlformats.org/officeDocument/2006/relationships/hyperlink"/><Relationship Id="rId7" Target="https://en.wikipedia.org/wiki/ATmega328P" TargetMode="External" Type="http://schemas.openxmlformats.org/officeDocument/2006/relationships/hyperlink"/><Relationship Id="rId8" Target="https://en.wikipedia.org/wiki/Microcontroller" TargetMode="External" Type="http://schemas.openxmlformats.org/officeDocument/2006/relationships/hyperlink"/><Relationship Id="rId9" Target="https://en.wikipedia.org/wiki/Arduino" TargetMode="External" Type="http://schemas.openxmlformats.org/officeDocument/2006/relationships/hyperlink"/></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2" Target="../media/image1.jpeg" Type="http://schemas.openxmlformats.org/officeDocument/2006/relationships/image"/><Relationship Id="rId3" Target="../media/image3.png" Type="http://schemas.openxmlformats.org/officeDocument/2006/relationships/image"/><Relationship Id="rId4" Target="https://www.farnell.com/datasheets/2171929.pdf" TargetMode="External" Type="http://schemas.openxmlformats.org/officeDocument/2006/relationships/hyperlink"/><Relationship Id="rId5" Target="https://www.farnell.com/datasheets/1789499.pdf" TargetMode="External" Type="http://schemas.openxmlformats.org/officeDocument/2006/relationships/hyperlink"/><Relationship Id="rId6" Target="https://www.gotronic.fr/pj2-35240-2301.pdf" TargetMode="External" Type="http://schemas.openxmlformats.org/officeDocument/2006/relationships/hyperlink"/><Relationship Id="rId7" Target="../media/image14.png" Type="http://schemas.openxmlformats.org/officeDocument/2006/relationships/image"/><Relationship Id="rId8" Target="https://www.sonelec-musique.com/electronique_bases_alim_micro_electret.html" TargetMode="External" Type="http://schemas.openxmlformats.org/officeDocument/2006/relationships/hyperlink"/><Relationship Id="rId9" Target="https://components101.com/switches/spdt-toggle-switch" TargetMode="External" Type="http://schemas.openxmlformats.org/officeDocument/2006/relationships/hyperlink"/></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https://www.farnell.com/datasheets/2171929.pdf" TargetMode="External" Type="http://schemas.openxmlformats.org/officeDocument/2006/relationships/hyperlink"/><Relationship Id="rId5" Target="https://www.farnell.com/datasheets/1789499.pdf" TargetMode="External" Type="http://schemas.openxmlformats.org/officeDocument/2006/relationships/hyperlink"/><Relationship Id="rId6" Target="../media/image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19.jpeg" Type="http://schemas.openxmlformats.org/officeDocument/2006/relationships/image"/><Relationship Id="rId5" Target="../media/image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20.jpe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753551" y="733272"/>
            <a:ext cx="9657676" cy="8840156"/>
            <a:chOff x="0" y="0"/>
            <a:chExt cx="2543586" cy="2328272"/>
          </a:xfrm>
        </p:grpSpPr>
        <p:sp>
          <p:nvSpPr>
            <p:cNvPr name="Freeform 4" id="4"/>
            <p:cNvSpPr/>
            <p:nvPr/>
          </p:nvSpPr>
          <p:spPr>
            <a:xfrm flipH="false" flipV="false" rot="0">
              <a:off x="0" y="0"/>
              <a:ext cx="2543586" cy="2328272"/>
            </a:xfrm>
            <a:custGeom>
              <a:avLst/>
              <a:gdLst/>
              <a:ahLst/>
              <a:cxnLst/>
              <a:rect r="r" b="b" t="t" l="l"/>
              <a:pathLst>
                <a:path h="2328272" w="2543586">
                  <a:moveTo>
                    <a:pt x="47296" y="0"/>
                  </a:moveTo>
                  <a:lnTo>
                    <a:pt x="2496289" y="0"/>
                  </a:lnTo>
                  <a:cubicBezTo>
                    <a:pt x="2522410" y="0"/>
                    <a:pt x="2543586" y="21175"/>
                    <a:pt x="2543586" y="47296"/>
                  </a:cubicBezTo>
                  <a:lnTo>
                    <a:pt x="2543586" y="2280975"/>
                  </a:lnTo>
                  <a:cubicBezTo>
                    <a:pt x="2543586" y="2293519"/>
                    <a:pt x="2538603" y="2305549"/>
                    <a:pt x="2529733" y="2314419"/>
                  </a:cubicBezTo>
                  <a:cubicBezTo>
                    <a:pt x="2520863" y="2323289"/>
                    <a:pt x="2508833" y="2328272"/>
                    <a:pt x="2496289" y="2328272"/>
                  </a:cubicBezTo>
                  <a:lnTo>
                    <a:pt x="47296" y="2328272"/>
                  </a:lnTo>
                  <a:cubicBezTo>
                    <a:pt x="34753" y="2328272"/>
                    <a:pt x="22723" y="2323289"/>
                    <a:pt x="13853" y="2314419"/>
                  </a:cubicBezTo>
                  <a:cubicBezTo>
                    <a:pt x="4983" y="2305549"/>
                    <a:pt x="0" y="2293519"/>
                    <a:pt x="0" y="2280975"/>
                  </a:cubicBezTo>
                  <a:lnTo>
                    <a:pt x="0" y="47296"/>
                  </a:lnTo>
                  <a:cubicBezTo>
                    <a:pt x="0" y="34753"/>
                    <a:pt x="4983" y="22723"/>
                    <a:pt x="13853" y="13853"/>
                  </a:cubicBezTo>
                  <a:cubicBezTo>
                    <a:pt x="22723" y="4983"/>
                    <a:pt x="34753" y="0"/>
                    <a:pt x="47296"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85725" cap="rnd">
              <a:solidFill>
                <a:srgbClr val="FFFFFF"/>
              </a:solidFill>
              <a:prstDash val="solid"/>
              <a:round/>
            </a:ln>
          </p:spPr>
        </p:sp>
        <p:sp>
          <p:nvSpPr>
            <p:cNvPr name="TextBox 5" id="5"/>
            <p:cNvSpPr txBox="true"/>
            <p:nvPr/>
          </p:nvSpPr>
          <p:spPr>
            <a:xfrm>
              <a:off x="0" y="-95250"/>
              <a:ext cx="2543586" cy="2423522"/>
            </a:xfrm>
            <a:prstGeom prst="rect">
              <a:avLst/>
            </a:prstGeom>
          </p:spPr>
          <p:txBody>
            <a:bodyPr anchor="ctr" rtlCol="false" tIns="50800" lIns="50800" bIns="50800" rIns="50800"/>
            <a:lstStyle/>
            <a:p>
              <a:pPr algn="ctr">
                <a:lnSpc>
                  <a:spcPts val="3706"/>
                </a:lnSpc>
              </a:pPr>
            </a:p>
          </p:txBody>
        </p:sp>
      </p:grpSp>
      <p:sp>
        <p:nvSpPr>
          <p:cNvPr name="TextBox 6" id="6"/>
          <p:cNvSpPr txBox="true"/>
          <p:nvPr/>
        </p:nvSpPr>
        <p:spPr>
          <a:xfrm rot="0">
            <a:off x="2020996" y="4564675"/>
            <a:ext cx="7529849" cy="1264603"/>
          </a:xfrm>
          <a:prstGeom prst="rect">
            <a:avLst/>
          </a:prstGeom>
        </p:spPr>
        <p:txBody>
          <a:bodyPr anchor="t" rtlCol="false" tIns="0" lIns="0" bIns="0" rIns="0">
            <a:spAutoFit/>
          </a:bodyPr>
          <a:lstStyle/>
          <a:p>
            <a:pPr>
              <a:lnSpc>
                <a:spcPts val="8543"/>
              </a:lnSpc>
            </a:pPr>
            <a:r>
              <a:rPr lang="en-US" sz="11865">
                <a:solidFill>
                  <a:srgbClr val="FFFFFF"/>
                </a:solidFill>
                <a:latin typeface="Montserrat Classic Bold"/>
              </a:rPr>
              <a:t>Project</a:t>
            </a:r>
          </a:p>
        </p:txBody>
      </p:sp>
      <p:sp>
        <p:nvSpPr>
          <p:cNvPr name="Freeform 7" id="7"/>
          <p:cNvSpPr/>
          <p:nvPr/>
        </p:nvSpPr>
        <p:spPr>
          <a:xfrm flipH="false" flipV="false" rot="0">
            <a:off x="8938823" y="1602263"/>
            <a:ext cx="8320477" cy="11093969"/>
          </a:xfrm>
          <a:custGeom>
            <a:avLst/>
            <a:gdLst/>
            <a:ahLst/>
            <a:cxnLst/>
            <a:rect r="r" b="b" t="t" l="l"/>
            <a:pathLst>
              <a:path h="11093969" w="8320477">
                <a:moveTo>
                  <a:pt x="0" y="0"/>
                </a:moveTo>
                <a:lnTo>
                  <a:pt x="8320477" y="0"/>
                </a:lnTo>
                <a:lnTo>
                  <a:pt x="8320477" y="11093968"/>
                </a:lnTo>
                <a:lnTo>
                  <a:pt x="0" y="11093968"/>
                </a:lnTo>
                <a:lnTo>
                  <a:pt x="0" y="0"/>
                </a:lnTo>
                <a:close/>
              </a:path>
            </a:pathLst>
          </a:custGeom>
          <a:blipFill>
            <a:blip r:embed="rId3"/>
            <a:stretch>
              <a:fillRect l="0" t="0" r="0" b="0"/>
            </a:stretch>
          </a:blipFill>
        </p:spPr>
      </p:sp>
      <p:sp>
        <p:nvSpPr>
          <p:cNvPr name="Freeform 8" id="8"/>
          <p:cNvSpPr/>
          <p:nvPr/>
        </p:nvSpPr>
        <p:spPr>
          <a:xfrm flipH="true" flipV="true" rot="0">
            <a:off x="16780899" y="292042"/>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4"/>
            <a:stretch>
              <a:fillRect l="-321036" t="0" r="0" b="-144015"/>
            </a:stretch>
          </a:blipFill>
        </p:spPr>
      </p:sp>
      <p:sp>
        <p:nvSpPr>
          <p:cNvPr name="Freeform 9" id="9"/>
          <p:cNvSpPr/>
          <p:nvPr/>
        </p:nvSpPr>
        <p:spPr>
          <a:xfrm flipH="false" flipV="false" rot="0">
            <a:off x="-274112" y="7003875"/>
            <a:ext cx="1302812" cy="2254425"/>
          </a:xfrm>
          <a:custGeom>
            <a:avLst/>
            <a:gdLst/>
            <a:ahLst/>
            <a:cxnLst/>
            <a:rect r="r" b="b" t="t" l="l"/>
            <a:pathLst>
              <a:path h="2254425" w="1302812">
                <a:moveTo>
                  <a:pt x="0" y="0"/>
                </a:moveTo>
                <a:lnTo>
                  <a:pt x="1302812" y="0"/>
                </a:lnTo>
                <a:lnTo>
                  <a:pt x="1302812" y="2254425"/>
                </a:lnTo>
                <a:lnTo>
                  <a:pt x="0" y="2254425"/>
                </a:lnTo>
                <a:lnTo>
                  <a:pt x="0" y="0"/>
                </a:lnTo>
                <a:close/>
              </a:path>
            </a:pathLst>
          </a:custGeom>
          <a:blipFill>
            <a:blip r:embed="rId5"/>
            <a:stretch>
              <a:fillRect l="-236784" t="-125652" r="0" b="0"/>
            </a:stretch>
          </a:blipFill>
        </p:spPr>
      </p:sp>
      <p:sp>
        <p:nvSpPr>
          <p:cNvPr name="TextBox 10" id="10"/>
          <p:cNvSpPr txBox="true"/>
          <p:nvPr/>
        </p:nvSpPr>
        <p:spPr>
          <a:xfrm rot="0">
            <a:off x="2020996" y="2769152"/>
            <a:ext cx="7037073" cy="1252598"/>
          </a:xfrm>
          <a:prstGeom prst="rect">
            <a:avLst/>
          </a:prstGeom>
        </p:spPr>
        <p:txBody>
          <a:bodyPr anchor="t" rtlCol="false" tIns="0" lIns="0" bIns="0" rIns="0">
            <a:spAutoFit/>
          </a:bodyPr>
          <a:lstStyle/>
          <a:p>
            <a:pPr algn="l" marL="0" indent="0" lvl="0">
              <a:lnSpc>
                <a:spcPts val="10270"/>
              </a:lnSpc>
            </a:pPr>
            <a:r>
              <a:rPr lang="en-US" sz="7335">
                <a:solidFill>
                  <a:srgbClr val="FFFFFF"/>
                </a:solidFill>
                <a:latin typeface="Montserrat Classic Bold"/>
              </a:rPr>
              <a:t>mecatronics</a:t>
            </a:r>
          </a:p>
        </p:txBody>
      </p:sp>
      <p:sp>
        <p:nvSpPr>
          <p:cNvPr name="Freeform 11" id="11"/>
          <p:cNvSpPr/>
          <p:nvPr/>
        </p:nvSpPr>
        <p:spPr>
          <a:xfrm flipH="false" flipV="false" rot="0">
            <a:off x="2020996" y="1432689"/>
            <a:ext cx="3653141" cy="1658346"/>
          </a:xfrm>
          <a:custGeom>
            <a:avLst/>
            <a:gdLst/>
            <a:ahLst/>
            <a:cxnLst/>
            <a:rect r="r" b="b" t="t" l="l"/>
            <a:pathLst>
              <a:path h="1658346" w="3653141">
                <a:moveTo>
                  <a:pt x="0" y="0"/>
                </a:moveTo>
                <a:lnTo>
                  <a:pt x="3653141" y="0"/>
                </a:lnTo>
                <a:lnTo>
                  <a:pt x="3653141" y="1658346"/>
                </a:lnTo>
                <a:lnTo>
                  <a:pt x="0" y="1658346"/>
                </a:lnTo>
                <a:lnTo>
                  <a:pt x="0" y="0"/>
                </a:lnTo>
                <a:close/>
              </a:path>
            </a:pathLst>
          </a:custGeom>
          <a:blipFill>
            <a:blip r:embed="rId6"/>
            <a:stretch>
              <a:fillRect l="0" t="-60975" r="0" b="-59312"/>
            </a:stretch>
          </a:blipFill>
        </p:spPr>
      </p:sp>
      <p:sp>
        <p:nvSpPr>
          <p:cNvPr name="TextBox 12" id="12"/>
          <p:cNvSpPr txBox="true"/>
          <p:nvPr/>
        </p:nvSpPr>
        <p:spPr>
          <a:xfrm rot="0">
            <a:off x="1423741" y="7475037"/>
            <a:ext cx="7120041" cy="438677"/>
          </a:xfrm>
          <a:prstGeom prst="rect">
            <a:avLst/>
          </a:prstGeom>
        </p:spPr>
        <p:txBody>
          <a:bodyPr anchor="t" rtlCol="false" tIns="0" lIns="0" bIns="0" rIns="0">
            <a:spAutoFit/>
          </a:bodyPr>
          <a:lstStyle/>
          <a:p>
            <a:pPr>
              <a:lnSpc>
                <a:spcPts val="3645"/>
              </a:lnSpc>
            </a:pPr>
            <a:r>
              <a:rPr lang="en-US" sz="2604">
                <a:solidFill>
                  <a:srgbClr val="FFFFFF"/>
                </a:solidFill>
                <a:latin typeface="Montserrat Classic"/>
              </a:rPr>
              <a:t>By J. Bousliman , M. Mouisse and O. Errouji</a:t>
            </a:r>
          </a:p>
        </p:txBody>
      </p:sp>
      <p:sp>
        <p:nvSpPr>
          <p:cNvPr name="TextBox 13" id="13"/>
          <p:cNvSpPr txBox="true"/>
          <p:nvPr/>
        </p:nvSpPr>
        <p:spPr>
          <a:xfrm rot="0">
            <a:off x="1423741" y="8083462"/>
            <a:ext cx="6914865" cy="1810277"/>
          </a:xfrm>
          <a:prstGeom prst="rect">
            <a:avLst/>
          </a:prstGeom>
        </p:spPr>
        <p:txBody>
          <a:bodyPr anchor="t" rtlCol="false" tIns="0" lIns="0" bIns="0" rIns="0">
            <a:spAutoFit/>
          </a:bodyPr>
          <a:lstStyle/>
          <a:p>
            <a:pPr>
              <a:lnSpc>
                <a:spcPts val="3645"/>
              </a:lnSpc>
            </a:pPr>
            <a:r>
              <a:rPr lang="en-US" sz="2604">
                <a:solidFill>
                  <a:srgbClr val="FFFFFF"/>
                </a:solidFill>
                <a:latin typeface="Montserrat Classic"/>
              </a:rPr>
              <a:t>framed by Pr Y. Chaibi  and Pr N. Lachgar</a:t>
            </a:r>
          </a:p>
          <a:p>
            <a:pPr>
              <a:lnSpc>
                <a:spcPts val="3645"/>
              </a:lnSpc>
            </a:pPr>
          </a:p>
          <a:p>
            <a:pPr>
              <a:lnSpc>
                <a:spcPts val="3645"/>
              </a:lnSpc>
            </a:pPr>
          </a:p>
          <a:p>
            <a:pPr>
              <a:lnSpc>
                <a:spcPts val="3645"/>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500633" y="3194186"/>
            <a:ext cx="9978254" cy="4784883"/>
            <a:chOff x="0" y="0"/>
            <a:chExt cx="2951125" cy="1415156"/>
          </a:xfrm>
        </p:grpSpPr>
        <p:sp>
          <p:nvSpPr>
            <p:cNvPr name="Freeform 4" id="4"/>
            <p:cNvSpPr/>
            <p:nvPr/>
          </p:nvSpPr>
          <p:spPr>
            <a:xfrm flipH="false" flipV="false" rot="0">
              <a:off x="0" y="0"/>
              <a:ext cx="2951125" cy="1415156"/>
            </a:xfrm>
            <a:custGeom>
              <a:avLst/>
              <a:gdLst/>
              <a:ahLst/>
              <a:cxnLst/>
              <a:rect r="r" b="b" t="t" l="l"/>
              <a:pathLst>
                <a:path h="1415156" w="2951125">
                  <a:moveTo>
                    <a:pt x="45777" y="0"/>
                  </a:moveTo>
                  <a:lnTo>
                    <a:pt x="2905348" y="0"/>
                  </a:lnTo>
                  <a:cubicBezTo>
                    <a:pt x="2917489" y="0"/>
                    <a:pt x="2929133" y="4823"/>
                    <a:pt x="2937718" y="13408"/>
                  </a:cubicBezTo>
                  <a:cubicBezTo>
                    <a:pt x="2946302" y="21993"/>
                    <a:pt x="2951125" y="33636"/>
                    <a:pt x="2951125" y="45777"/>
                  </a:cubicBezTo>
                  <a:lnTo>
                    <a:pt x="2951125" y="1369379"/>
                  </a:lnTo>
                  <a:cubicBezTo>
                    <a:pt x="2951125" y="1381520"/>
                    <a:pt x="2946302" y="1393164"/>
                    <a:pt x="2937718" y="1401749"/>
                  </a:cubicBezTo>
                  <a:cubicBezTo>
                    <a:pt x="2929133" y="1410333"/>
                    <a:pt x="2917489" y="1415156"/>
                    <a:pt x="2905348" y="1415156"/>
                  </a:cubicBezTo>
                  <a:lnTo>
                    <a:pt x="45777" y="1415156"/>
                  </a:lnTo>
                  <a:cubicBezTo>
                    <a:pt x="33636" y="1415156"/>
                    <a:pt x="21993" y="1410333"/>
                    <a:pt x="13408" y="1401749"/>
                  </a:cubicBezTo>
                  <a:cubicBezTo>
                    <a:pt x="4823" y="1393164"/>
                    <a:pt x="0" y="1381520"/>
                    <a:pt x="0" y="1369379"/>
                  </a:cubicBezTo>
                  <a:lnTo>
                    <a:pt x="0" y="45777"/>
                  </a:lnTo>
                  <a:cubicBezTo>
                    <a:pt x="0" y="33636"/>
                    <a:pt x="4823" y="21993"/>
                    <a:pt x="13408" y="13408"/>
                  </a:cubicBezTo>
                  <a:cubicBezTo>
                    <a:pt x="21993" y="4823"/>
                    <a:pt x="33636" y="0"/>
                    <a:pt x="45777"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2951125" cy="1510406"/>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AutoShape 6" id="6"/>
          <p:cNvSpPr/>
          <p:nvPr/>
        </p:nvSpPr>
        <p:spPr>
          <a:xfrm>
            <a:off x="1927110" y="6841917"/>
            <a:ext cx="9118141" cy="0"/>
          </a:xfrm>
          <a:prstGeom prst="line">
            <a:avLst/>
          </a:prstGeom>
          <a:ln cap="flat" w="66675">
            <a:solidFill>
              <a:srgbClr val="FFFFFF"/>
            </a:solidFill>
            <a:prstDash val="solid"/>
            <a:headEnd type="oval" len="lg" w="lg"/>
            <a:tailEnd type="oval" len="lg" w="lg"/>
          </a:ln>
        </p:spPr>
      </p:sp>
      <p:sp>
        <p:nvSpPr>
          <p:cNvPr name="Freeform 7" id="7"/>
          <p:cNvSpPr/>
          <p:nvPr/>
        </p:nvSpPr>
        <p:spPr>
          <a:xfrm flipH="false" flipV="false" rot="0">
            <a:off x="10536717" y="1470421"/>
            <a:ext cx="7345093" cy="10027430"/>
          </a:xfrm>
          <a:custGeom>
            <a:avLst/>
            <a:gdLst/>
            <a:ahLst/>
            <a:cxnLst/>
            <a:rect r="r" b="b" t="t" l="l"/>
            <a:pathLst>
              <a:path h="10027430" w="7345093">
                <a:moveTo>
                  <a:pt x="0" y="0"/>
                </a:moveTo>
                <a:lnTo>
                  <a:pt x="7345093" y="0"/>
                </a:lnTo>
                <a:lnTo>
                  <a:pt x="7345093" y="10027430"/>
                </a:lnTo>
                <a:lnTo>
                  <a:pt x="0" y="10027430"/>
                </a:lnTo>
                <a:lnTo>
                  <a:pt x="0" y="0"/>
                </a:lnTo>
                <a:close/>
              </a:path>
            </a:pathLst>
          </a:custGeom>
          <a:blipFill>
            <a:blip r:embed="rId3"/>
            <a:stretch>
              <a:fillRect l="0" t="0" r="0" b="0"/>
            </a:stretch>
          </a:blipFill>
        </p:spPr>
      </p:sp>
      <p:sp>
        <p:nvSpPr>
          <p:cNvPr name="Freeform 8" id="8"/>
          <p:cNvSpPr/>
          <p:nvPr/>
        </p:nvSpPr>
        <p:spPr>
          <a:xfrm flipH="false" flipV="false" rot="-5400000">
            <a:off x="7610259" y="7659774"/>
            <a:ext cx="832240" cy="4430924"/>
          </a:xfrm>
          <a:custGeom>
            <a:avLst/>
            <a:gdLst/>
            <a:ahLst/>
            <a:cxnLst/>
            <a:rect r="r" b="b" t="t" l="l"/>
            <a:pathLst>
              <a:path h="4430924" w="832240">
                <a:moveTo>
                  <a:pt x="0" y="0"/>
                </a:moveTo>
                <a:lnTo>
                  <a:pt x="832240" y="0"/>
                </a:lnTo>
                <a:lnTo>
                  <a:pt x="832240" y="4430924"/>
                </a:lnTo>
                <a:lnTo>
                  <a:pt x="0" y="4430924"/>
                </a:lnTo>
                <a:lnTo>
                  <a:pt x="0" y="0"/>
                </a:lnTo>
                <a:close/>
              </a:path>
            </a:pathLst>
          </a:custGeom>
          <a:blipFill>
            <a:blip r:embed="rId4"/>
            <a:stretch>
              <a:fillRect l="-557972" t="0" r="0" b="0"/>
            </a:stretch>
          </a:blipFill>
        </p:spPr>
      </p:sp>
      <p:sp>
        <p:nvSpPr>
          <p:cNvPr name="TextBox 9" id="9"/>
          <p:cNvSpPr txBox="true"/>
          <p:nvPr/>
        </p:nvSpPr>
        <p:spPr>
          <a:xfrm rot="0">
            <a:off x="2150151" y="4749878"/>
            <a:ext cx="8679219" cy="1637400"/>
          </a:xfrm>
          <a:prstGeom prst="rect">
            <a:avLst/>
          </a:prstGeom>
        </p:spPr>
        <p:txBody>
          <a:bodyPr anchor="t" rtlCol="false" tIns="0" lIns="0" bIns="0" rIns="0">
            <a:spAutoFit/>
          </a:bodyPr>
          <a:lstStyle/>
          <a:p>
            <a:pPr algn="ctr" marL="0" indent="0" lvl="0">
              <a:lnSpc>
                <a:spcPts val="13321"/>
              </a:lnSpc>
              <a:spcBef>
                <a:spcPct val="0"/>
              </a:spcBef>
            </a:pPr>
            <a:r>
              <a:rPr lang="en-US" sz="9515">
                <a:solidFill>
                  <a:srgbClr val="FFFFFF"/>
                </a:solidFill>
                <a:latin typeface="Montserrat Classic Bold"/>
              </a:rPr>
              <a:t>T</a:t>
            </a:r>
            <a:r>
              <a:rPr lang="en-US" sz="9515" strike="noStrike" u="none">
                <a:solidFill>
                  <a:srgbClr val="FFFFFF"/>
                </a:solidFill>
                <a:latin typeface="Montserrat Classic Bold"/>
              </a:rPr>
              <a:t>hank You!</a:t>
            </a:r>
          </a:p>
        </p:txBody>
      </p:sp>
      <p:sp>
        <p:nvSpPr>
          <p:cNvPr name="Freeform 10" id="10"/>
          <p:cNvSpPr/>
          <p:nvPr/>
        </p:nvSpPr>
        <p:spPr>
          <a:xfrm flipH="false" flipV="false" rot="5400000">
            <a:off x="10413250" y="-1799342"/>
            <a:ext cx="832240" cy="4430924"/>
          </a:xfrm>
          <a:custGeom>
            <a:avLst/>
            <a:gdLst/>
            <a:ahLst/>
            <a:cxnLst/>
            <a:rect r="r" b="b" t="t" l="l"/>
            <a:pathLst>
              <a:path h="4430924" w="832240">
                <a:moveTo>
                  <a:pt x="0" y="0"/>
                </a:moveTo>
                <a:lnTo>
                  <a:pt x="832240" y="0"/>
                </a:lnTo>
                <a:lnTo>
                  <a:pt x="832240" y="4430924"/>
                </a:lnTo>
                <a:lnTo>
                  <a:pt x="0" y="4430924"/>
                </a:lnTo>
                <a:lnTo>
                  <a:pt x="0" y="0"/>
                </a:lnTo>
                <a:close/>
              </a:path>
            </a:pathLst>
          </a:custGeom>
          <a:blipFill>
            <a:blip r:embed="rId4"/>
            <a:stretch>
              <a:fillRect l="-557972" t="0" r="0" b="0"/>
            </a:stretch>
          </a:blipFill>
        </p:spPr>
      </p:sp>
      <p:sp>
        <p:nvSpPr>
          <p:cNvPr name="Freeform 11" id="11"/>
          <p:cNvSpPr/>
          <p:nvPr/>
        </p:nvSpPr>
        <p:spPr>
          <a:xfrm flipH="false" flipV="false" rot="0">
            <a:off x="3172340" y="3730365"/>
            <a:ext cx="2638577" cy="1413135"/>
          </a:xfrm>
          <a:custGeom>
            <a:avLst/>
            <a:gdLst/>
            <a:ahLst/>
            <a:cxnLst/>
            <a:rect r="r" b="b" t="t" l="l"/>
            <a:pathLst>
              <a:path h="1413135" w="2638577">
                <a:moveTo>
                  <a:pt x="0" y="0"/>
                </a:moveTo>
                <a:lnTo>
                  <a:pt x="2638577" y="0"/>
                </a:lnTo>
                <a:lnTo>
                  <a:pt x="2638577" y="1413135"/>
                </a:lnTo>
                <a:lnTo>
                  <a:pt x="0" y="1413135"/>
                </a:lnTo>
                <a:lnTo>
                  <a:pt x="0" y="0"/>
                </a:lnTo>
                <a:close/>
              </a:path>
            </a:pathLst>
          </a:custGeom>
          <a:blipFill>
            <a:blip r:embed="rId5"/>
            <a:stretch>
              <a:fillRect l="0" t="-41872" r="0" b="-44845"/>
            </a:stretch>
          </a:blipFill>
        </p:spPr>
      </p:sp>
    </p:spTree>
  </p:cSld>
  <p:clrMapOvr>
    <a:masterClrMapping/>
  </p:clrMapOvr>
  <p:transition spd="fast">
    <p:wipe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977154" y="2317307"/>
            <a:ext cx="12174384" cy="6940993"/>
            <a:chOff x="0" y="0"/>
            <a:chExt cx="3206422" cy="1828081"/>
          </a:xfrm>
        </p:grpSpPr>
        <p:sp>
          <p:nvSpPr>
            <p:cNvPr name="Freeform 4" id="4"/>
            <p:cNvSpPr/>
            <p:nvPr/>
          </p:nvSpPr>
          <p:spPr>
            <a:xfrm flipH="false" flipV="false" rot="0">
              <a:off x="0" y="0"/>
              <a:ext cx="3206422" cy="1828081"/>
            </a:xfrm>
            <a:custGeom>
              <a:avLst/>
              <a:gdLst/>
              <a:ahLst/>
              <a:cxnLst/>
              <a:rect r="r" b="b" t="t" l="l"/>
              <a:pathLst>
                <a:path h="1828081" w="3206422">
                  <a:moveTo>
                    <a:pt x="37519" y="0"/>
                  </a:moveTo>
                  <a:lnTo>
                    <a:pt x="3168903" y="0"/>
                  </a:lnTo>
                  <a:cubicBezTo>
                    <a:pt x="3178854" y="0"/>
                    <a:pt x="3188397" y="3953"/>
                    <a:pt x="3195433" y="10989"/>
                  </a:cubicBezTo>
                  <a:cubicBezTo>
                    <a:pt x="3202469" y="18025"/>
                    <a:pt x="3206422" y="27568"/>
                    <a:pt x="3206422" y="37519"/>
                  </a:cubicBezTo>
                  <a:lnTo>
                    <a:pt x="3206422" y="1790561"/>
                  </a:lnTo>
                  <a:cubicBezTo>
                    <a:pt x="3206422" y="1800512"/>
                    <a:pt x="3202469" y="1810055"/>
                    <a:pt x="3195433" y="1817092"/>
                  </a:cubicBezTo>
                  <a:cubicBezTo>
                    <a:pt x="3188397" y="1824128"/>
                    <a:pt x="3178854" y="1828081"/>
                    <a:pt x="3168903" y="1828081"/>
                  </a:cubicBezTo>
                  <a:lnTo>
                    <a:pt x="37519" y="1828081"/>
                  </a:lnTo>
                  <a:cubicBezTo>
                    <a:pt x="27568" y="1828081"/>
                    <a:pt x="18025" y="1824128"/>
                    <a:pt x="10989" y="1817092"/>
                  </a:cubicBezTo>
                  <a:cubicBezTo>
                    <a:pt x="3953" y="1810055"/>
                    <a:pt x="0" y="1800512"/>
                    <a:pt x="0" y="1790561"/>
                  </a:cubicBezTo>
                  <a:lnTo>
                    <a:pt x="0" y="37519"/>
                  </a:lnTo>
                  <a:cubicBezTo>
                    <a:pt x="0" y="27568"/>
                    <a:pt x="3953" y="18025"/>
                    <a:pt x="10989" y="10989"/>
                  </a:cubicBezTo>
                  <a:cubicBezTo>
                    <a:pt x="18025" y="3953"/>
                    <a:pt x="27568" y="0"/>
                    <a:pt x="37519"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85725" cap="rnd">
              <a:solidFill>
                <a:srgbClr val="FFFFFF"/>
              </a:solidFill>
              <a:prstDash val="solid"/>
              <a:round/>
            </a:ln>
          </p:spPr>
        </p:sp>
        <p:sp>
          <p:nvSpPr>
            <p:cNvPr name="TextBox 5" id="5"/>
            <p:cNvSpPr txBox="true"/>
            <p:nvPr/>
          </p:nvSpPr>
          <p:spPr>
            <a:xfrm>
              <a:off x="0" y="-95250"/>
              <a:ext cx="3206422" cy="1923331"/>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Freeform 6" id="6"/>
          <p:cNvSpPr/>
          <p:nvPr/>
        </p:nvSpPr>
        <p:spPr>
          <a:xfrm flipH="false" flipV="false" rot="0">
            <a:off x="11809617" y="2065664"/>
            <a:ext cx="5768637" cy="8221336"/>
          </a:xfrm>
          <a:custGeom>
            <a:avLst/>
            <a:gdLst/>
            <a:ahLst/>
            <a:cxnLst/>
            <a:rect r="r" b="b" t="t" l="l"/>
            <a:pathLst>
              <a:path h="8221336" w="5768637">
                <a:moveTo>
                  <a:pt x="0" y="0"/>
                </a:moveTo>
                <a:lnTo>
                  <a:pt x="5768637" y="0"/>
                </a:lnTo>
                <a:lnTo>
                  <a:pt x="5768637" y="8221336"/>
                </a:lnTo>
                <a:lnTo>
                  <a:pt x="0" y="8221336"/>
                </a:lnTo>
                <a:lnTo>
                  <a:pt x="0" y="0"/>
                </a:lnTo>
                <a:close/>
              </a:path>
            </a:pathLst>
          </a:custGeom>
          <a:blipFill>
            <a:blip r:embed="rId3"/>
            <a:stretch>
              <a:fillRect l="0" t="0" r="0" b="0"/>
            </a:stretch>
          </a:blipFill>
        </p:spPr>
      </p:sp>
      <p:sp>
        <p:nvSpPr>
          <p:cNvPr name="Freeform 7" id="7"/>
          <p:cNvSpPr/>
          <p:nvPr/>
        </p:nvSpPr>
        <p:spPr>
          <a:xfrm flipH="false" flipV="false" rot="5400000">
            <a:off x="-1752010" y="6895510"/>
            <a:ext cx="4615306" cy="1111285"/>
          </a:xfrm>
          <a:custGeom>
            <a:avLst/>
            <a:gdLst/>
            <a:ahLst/>
            <a:cxnLst/>
            <a:rect r="r" b="b" t="t" l="l"/>
            <a:pathLst>
              <a:path h="1111285" w="4615306">
                <a:moveTo>
                  <a:pt x="0" y="0"/>
                </a:moveTo>
                <a:lnTo>
                  <a:pt x="4615305" y="0"/>
                </a:lnTo>
                <a:lnTo>
                  <a:pt x="4615305" y="1111285"/>
                </a:lnTo>
                <a:lnTo>
                  <a:pt x="0" y="1111285"/>
                </a:lnTo>
                <a:lnTo>
                  <a:pt x="0" y="0"/>
                </a:lnTo>
                <a:close/>
              </a:path>
            </a:pathLst>
          </a:custGeom>
          <a:blipFill>
            <a:blip r:embed="rId4"/>
            <a:stretch>
              <a:fillRect l="0" t="0" r="-21630" b="-396940"/>
            </a:stretch>
          </a:blipFill>
        </p:spPr>
      </p:sp>
      <p:sp>
        <p:nvSpPr>
          <p:cNvPr name="TextBox 8" id="8"/>
          <p:cNvSpPr txBox="true"/>
          <p:nvPr/>
        </p:nvSpPr>
        <p:spPr>
          <a:xfrm rot="0">
            <a:off x="3520772" y="4387732"/>
            <a:ext cx="6303745" cy="3729720"/>
          </a:xfrm>
          <a:prstGeom prst="rect">
            <a:avLst/>
          </a:prstGeom>
        </p:spPr>
        <p:txBody>
          <a:bodyPr anchor="t" rtlCol="false" tIns="0" lIns="0" bIns="0" rIns="0">
            <a:spAutoFit/>
          </a:bodyPr>
          <a:lstStyle/>
          <a:p>
            <a:pPr algn="l" marL="693954" indent="-346977" lvl="1">
              <a:lnSpc>
                <a:spcPts val="5014"/>
              </a:lnSpc>
              <a:buFont typeface="Arial"/>
              <a:buChar char="•"/>
            </a:pPr>
            <a:r>
              <a:rPr lang="en-US" sz="3214" strike="noStrike" u="none">
                <a:solidFill>
                  <a:srgbClr val="FFFFFF"/>
                </a:solidFill>
                <a:latin typeface="Montserrat"/>
              </a:rPr>
              <a:t>Introduction</a:t>
            </a:r>
          </a:p>
          <a:p>
            <a:pPr algn="l" marL="693954" indent="-346977" lvl="1">
              <a:lnSpc>
                <a:spcPts val="5014"/>
              </a:lnSpc>
              <a:buFont typeface="Arial"/>
              <a:buChar char="•"/>
            </a:pPr>
            <a:r>
              <a:rPr lang="en-US" sz="3214" strike="noStrike" u="none">
                <a:solidFill>
                  <a:srgbClr val="FFFFFF"/>
                </a:solidFill>
                <a:latin typeface="Montserrat"/>
              </a:rPr>
              <a:t>Project idea</a:t>
            </a:r>
          </a:p>
          <a:p>
            <a:pPr algn="l" marL="693954" indent="-346977" lvl="1">
              <a:lnSpc>
                <a:spcPts val="5014"/>
              </a:lnSpc>
              <a:buFont typeface="Arial"/>
              <a:buChar char="•"/>
            </a:pPr>
            <a:r>
              <a:rPr lang="en-US" sz="3214" strike="noStrike" u="none">
                <a:solidFill>
                  <a:srgbClr val="FFFFFF"/>
                </a:solidFill>
                <a:latin typeface="Montserrat"/>
              </a:rPr>
              <a:t>Components</a:t>
            </a:r>
          </a:p>
          <a:p>
            <a:pPr algn="l" marL="693954" indent="-346977" lvl="1">
              <a:lnSpc>
                <a:spcPts val="5014"/>
              </a:lnSpc>
              <a:buFont typeface="Arial"/>
              <a:buChar char="•"/>
            </a:pPr>
            <a:r>
              <a:rPr lang="en-US" sz="3214" strike="noStrike" u="none">
                <a:solidFill>
                  <a:srgbClr val="FFFFFF"/>
                </a:solidFill>
                <a:latin typeface="Montserrat"/>
              </a:rPr>
              <a:t>Circuit</a:t>
            </a:r>
          </a:p>
          <a:p>
            <a:pPr algn="l" marL="693954" indent="-346977" lvl="1">
              <a:lnSpc>
                <a:spcPts val="5014"/>
              </a:lnSpc>
              <a:buFont typeface="Arial"/>
              <a:buChar char="•"/>
            </a:pPr>
            <a:r>
              <a:rPr lang="en-US" sz="3214" strike="noStrike" u="none">
                <a:solidFill>
                  <a:srgbClr val="FFFFFF"/>
                </a:solidFill>
                <a:latin typeface="Montserrat"/>
              </a:rPr>
              <a:t>Teamwork</a:t>
            </a:r>
          </a:p>
          <a:p>
            <a:pPr algn="l" marL="693954" indent="-346977" lvl="1">
              <a:lnSpc>
                <a:spcPts val="5014"/>
              </a:lnSpc>
              <a:buFont typeface="Arial"/>
              <a:buChar char="•"/>
            </a:pPr>
            <a:r>
              <a:rPr lang="en-US" sz="3214" strike="noStrike" u="none">
                <a:solidFill>
                  <a:srgbClr val="FFFFFF"/>
                </a:solidFill>
                <a:latin typeface="Montserrat"/>
              </a:rPr>
              <a:t>Difficulties</a:t>
            </a:r>
          </a:p>
        </p:txBody>
      </p:sp>
      <p:sp>
        <p:nvSpPr>
          <p:cNvPr name="TextBox 9" id="9"/>
          <p:cNvSpPr txBox="true"/>
          <p:nvPr/>
        </p:nvSpPr>
        <p:spPr>
          <a:xfrm rot="0">
            <a:off x="10258847" y="4387732"/>
            <a:ext cx="558403" cy="3729720"/>
          </a:xfrm>
          <a:prstGeom prst="rect">
            <a:avLst/>
          </a:prstGeom>
        </p:spPr>
        <p:txBody>
          <a:bodyPr anchor="t" rtlCol="false" tIns="0" lIns="0" bIns="0" rIns="0">
            <a:spAutoFit/>
          </a:bodyPr>
          <a:lstStyle/>
          <a:p>
            <a:pPr algn="r" marL="0" indent="0" lvl="0">
              <a:lnSpc>
                <a:spcPts val="5014"/>
              </a:lnSpc>
            </a:pPr>
            <a:r>
              <a:rPr lang="en-US" sz="3214" strike="noStrike" u="none">
                <a:solidFill>
                  <a:srgbClr val="FFFFFF"/>
                </a:solidFill>
                <a:latin typeface="Montserrat Bold"/>
              </a:rPr>
              <a:t>01</a:t>
            </a:r>
          </a:p>
          <a:p>
            <a:pPr algn="r" marL="0" indent="0" lvl="0">
              <a:lnSpc>
                <a:spcPts val="5014"/>
              </a:lnSpc>
            </a:pPr>
            <a:r>
              <a:rPr lang="en-US" sz="3214" strike="noStrike" u="none">
                <a:solidFill>
                  <a:srgbClr val="FFFFFF"/>
                </a:solidFill>
                <a:latin typeface="Montserrat Bold"/>
              </a:rPr>
              <a:t>02</a:t>
            </a:r>
          </a:p>
          <a:p>
            <a:pPr algn="r" marL="0" indent="0" lvl="0">
              <a:lnSpc>
                <a:spcPts val="5014"/>
              </a:lnSpc>
            </a:pPr>
            <a:r>
              <a:rPr lang="en-US" sz="3214" strike="noStrike" u="none">
                <a:solidFill>
                  <a:srgbClr val="FFFFFF"/>
                </a:solidFill>
                <a:latin typeface="Montserrat Bold"/>
              </a:rPr>
              <a:t>03</a:t>
            </a:r>
          </a:p>
          <a:p>
            <a:pPr algn="r" marL="0" indent="0" lvl="0">
              <a:lnSpc>
                <a:spcPts val="5014"/>
              </a:lnSpc>
            </a:pPr>
            <a:r>
              <a:rPr lang="en-US" sz="3214" strike="noStrike" u="none">
                <a:solidFill>
                  <a:srgbClr val="FFFFFF"/>
                </a:solidFill>
                <a:latin typeface="Montserrat Bold"/>
              </a:rPr>
              <a:t>04</a:t>
            </a:r>
          </a:p>
          <a:p>
            <a:pPr algn="r" marL="0" indent="0" lvl="0">
              <a:lnSpc>
                <a:spcPts val="5014"/>
              </a:lnSpc>
            </a:pPr>
            <a:r>
              <a:rPr lang="en-US" sz="3214" strike="noStrike" u="none">
                <a:solidFill>
                  <a:srgbClr val="FFFFFF"/>
                </a:solidFill>
                <a:latin typeface="Montserrat Bold"/>
              </a:rPr>
              <a:t>05</a:t>
            </a:r>
          </a:p>
          <a:p>
            <a:pPr algn="r" marL="0" indent="0" lvl="0">
              <a:lnSpc>
                <a:spcPts val="5014"/>
              </a:lnSpc>
            </a:pPr>
            <a:r>
              <a:rPr lang="en-US" sz="3214" strike="noStrike" u="none">
                <a:solidFill>
                  <a:srgbClr val="FFFFFF"/>
                </a:solidFill>
                <a:latin typeface="Montserrat Bold"/>
              </a:rPr>
              <a:t>06</a:t>
            </a:r>
          </a:p>
        </p:txBody>
      </p:sp>
      <p:sp>
        <p:nvSpPr>
          <p:cNvPr name="TextBox 10" id="10"/>
          <p:cNvSpPr txBox="true"/>
          <p:nvPr/>
        </p:nvSpPr>
        <p:spPr>
          <a:xfrm rot="0">
            <a:off x="3520772" y="3025666"/>
            <a:ext cx="11100914" cy="1236042"/>
          </a:xfrm>
          <a:prstGeom prst="rect">
            <a:avLst/>
          </a:prstGeom>
        </p:spPr>
        <p:txBody>
          <a:bodyPr anchor="t" rtlCol="false" tIns="0" lIns="0" bIns="0" rIns="0">
            <a:spAutoFit/>
          </a:bodyPr>
          <a:lstStyle/>
          <a:p>
            <a:pPr algn="l" marL="0" indent="0" lvl="0">
              <a:lnSpc>
                <a:spcPts val="10096"/>
              </a:lnSpc>
            </a:pPr>
            <a:r>
              <a:rPr lang="en-US" sz="7211">
                <a:solidFill>
                  <a:srgbClr val="FFFFFF"/>
                </a:solidFill>
                <a:latin typeface="Montserrat Classic Bold"/>
              </a:rPr>
              <a:t>T</a:t>
            </a:r>
            <a:r>
              <a:rPr lang="en-US" sz="7211" strike="noStrike" u="none">
                <a:solidFill>
                  <a:srgbClr val="FFFFFF"/>
                </a:solidFill>
                <a:latin typeface="Montserrat Classic Bold"/>
              </a:rPr>
              <a:t>able of contents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763500" y="3056847"/>
            <a:ext cx="14761000" cy="5668167"/>
            <a:chOff x="0" y="0"/>
            <a:chExt cx="4365650" cy="1676393"/>
          </a:xfrm>
        </p:grpSpPr>
        <p:sp>
          <p:nvSpPr>
            <p:cNvPr name="Freeform 4" id="4"/>
            <p:cNvSpPr/>
            <p:nvPr/>
          </p:nvSpPr>
          <p:spPr>
            <a:xfrm flipH="false" flipV="false" rot="0">
              <a:off x="0" y="0"/>
              <a:ext cx="4365650" cy="1676393"/>
            </a:xfrm>
            <a:custGeom>
              <a:avLst/>
              <a:gdLst/>
              <a:ahLst/>
              <a:cxnLst/>
              <a:rect r="r" b="b" t="t" l="l"/>
              <a:pathLst>
                <a:path h="1676393" w="4365650">
                  <a:moveTo>
                    <a:pt x="30945" y="0"/>
                  </a:moveTo>
                  <a:lnTo>
                    <a:pt x="4334705" y="0"/>
                  </a:lnTo>
                  <a:cubicBezTo>
                    <a:pt x="4342912" y="0"/>
                    <a:pt x="4350783" y="3260"/>
                    <a:pt x="4356586" y="9063"/>
                  </a:cubicBezTo>
                  <a:cubicBezTo>
                    <a:pt x="4362390" y="14867"/>
                    <a:pt x="4365650" y="22738"/>
                    <a:pt x="4365650" y="30945"/>
                  </a:cubicBezTo>
                  <a:lnTo>
                    <a:pt x="4365650" y="1645448"/>
                  </a:lnTo>
                  <a:cubicBezTo>
                    <a:pt x="4365650" y="1653655"/>
                    <a:pt x="4362390" y="1661526"/>
                    <a:pt x="4356586" y="1667329"/>
                  </a:cubicBezTo>
                  <a:cubicBezTo>
                    <a:pt x="4350783" y="1673132"/>
                    <a:pt x="4342912" y="1676393"/>
                    <a:pt x="4334705" y="1676393"/>
                  </a:cubicBezTo>
                  <a:lnTo>
                    <a:pt x="30945" y="1676393"/>
                  </a:lnTo>
                  <a:cubicBezTo>
                    <a:pt x="22738" y="1676393"/>
                    <a:pt x="14867" y="1673132"/>
                    <a:pt x="9063" y="1667329"/>
                  </a:cubicBezTo>
                  <a:cubicBezTo>
                    <a:pt x="3260" y="1661526"/>
                    <a:pt x="0" y="1653655"/>
                    <a:pt x="0" y="1645448"/>
                  </a:cubicBezTo>
                  <a:lnTo>
                    <a:pt x="0" y="30945"/>
                  </a:lnTo>
                  <a:cubicBezTo>
                    <a:pt x="0" y="22738"/>
                    <a:pt x="3260" y="14867"/>
                    <a:pt x="9063" y="9063"/>
                  </a:cubicBezTo>
                  <a:cubicBezTo>
                    <a:pt x="14867" y="3260"/>
                    <a:pt x="22738" y="0"/>
                    <a:pt x="30945"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4365650" cy="177164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6" id="6"/>
          <p:cNvGrpSpPr/>
          <p:nvPr/>
        </p:nvGrpSpPr>
        <p:grpSpPr>
          <a:xfrm rot="0">
            <a:off x="5062495" y="2191672"/>
            <a:ext cx="7964815" cy="1406906"/>
            <a:chOff x="0" y="0"/>
            <a:chExt cx="2355639" cy="416101"/>
          </a:xfrm>
        </p:grpSpPr>
        <p:sp>
          <p:nvSpPr>
            <p:cNvPr name="Freeform 7" id="7"/>
            <p:cNvSpPr/>
            <p:nvPr/>
          </p:nvSpPr>
          <p:spPr>
            <a:xfrm flipH="false" flipV="false" rot="0">
              <a:off x="0" y="0"/>
              <a:ext cx="2355639" cy="416101"/>
            </a:xfrm>
            <a:custGeom>
              <a:avLst/>
              <a:gdLst/>
              <a:ahLst/>
              <a:cxnLst/>
              <a:rect r="r" b="b" t="t" l="l"/>
              <a:pathLst>
                <a:path h="416101" w="2355639">
                  <a:moveTo>
                    <a:pt x="57349" y="0"/>
                  </a:moveTo>
                  <a:lnTo>
                    <a:pt x="2298291" y="0"/>
                  </a:lnTo>
                  <a:cubicBezTo>
                    <a:pt x="2313500" y="0"/>
                    <a:pt x="2328087" y="6042"/>
                    <a:pt x="2338842" y="16797"/>
                  </a:cubicBezTo>
                  <a:cubicBezTo>
                    <a:pt x="2349597" y="27552"/>
                    <a:pt x="2355639" y="42139"/>
                    <a:pt x="2355639" y="57349"/>
                  </a:cubicBezTo>
                  <a:lnTo>
                    <a:pt x="2355639" y="358752"/>
                  </a:lnTo>
                  <a:cubicBezTo>
                    <a:pt x="2355639" y="390425"/>
                    <a:pt x="2329963" y="416101"/>
                    <a:pt x="2298291" y="416101"/>
                  </a:cubicBezTo>
                  <a:lnTo>
                    <a:pt x="57349" y="416101"/>
                  </a:lnTo>
                  <a:cubicBezTo>
                    <a:pt x="42139" y="416101"/>
                    <a:pt x="27552" y="410058"/>
                    <a:pt x="16797" y="399303"/>
                  </a:cubicBezTo>
                  <a:cubicBezTo>
                    <a:pt x="6042" y="388548"/>
                    <a:pt x="0" y="373962"/>
                    <a:pt x="0" y="358752"/>
                  </a:cubicBezTo>
                  <a:lnTo>
                    <a:pt x="0" y="57349"/>
                  </a:lnTo>
                  <a:cubicBezTo>
                    <a:pt x="0" y="42139"/>
                    <a:pt x="6042" y="27552"/>
                    <a:pt x="16797" y="16797"/>
                  </a:cubicBezTo>
                  <a:cubicBezTo>
                    <a:pt x="27552" y="6042"/>
                    <a:pt x="42139" y="0"/>
                    <a:pt x="57349"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2355639" cy="511351"/>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AutoShape 9" id="9"/>
          <p:cNvSpPr/>
          <p:nvPr/>
        </p:nvSpPr>
        <p:spPr>
          <a:xfrm>
            <a:off x="9021090" y="4297631"/>
            <a:ext cx="0" cy="4064703"/>
          </a:xfrm>
          <a:prstGeom prst="line">
            <a:avLst/>
          </a:prstGeom>
          <a:ln cap="rnd" w="47625">
            <a:solidFill>
              <a:srgbClr val="FFFFFF"/>
            </a:solidFill>
            <a:prstDash val="solid"/>
            <a:headEnd type="none" len="sm" w="sm"/>
            <a:tailEnd type="none" len="sm" w="sm"/>
          </a:ln>
        </p:spPr>
      </p:sp>
      <p:grpSp>
        <p:nvGrpSpPr>
          <p:cNvPr name="Group 10" id="10"/>
          <p:cNvGrpSpPr/>
          <p:nvPr/>
        </p:nvGrpSpPr>
        <p:grpSpPr>
          <a:xfrm rot="0">
            <a:off x="4114734" y="3969824"/>
            <a:ext cx="2725848" cy="1239620"/>
            <a:chOff x="0" y="0"/>
            <a:chExt cx="717919" cy="326484"/>
          </a:xfrm>
        </p:grpSpPr>
        <p:sp>
          <p:nvSpPr>
            <p:cNvPr name="Freeform 11" id="11"/>
            <p:cNvSpPr/>
            <p:nvPr/>
          </p:nvSpPr>
          <p:spPr>
            <a:xfrm flipH="false" flipV="false" rot="0">
              <a:off x="0" y="0"/>
              <a:ext cx="717919" cy="326484"/>
            </a:xfrm>
            <a:custGeom>
              <a:avLst/>
              <a:gdLst/>
              <a:ahLst/>
              <a:cxnLst/>
              <a:rect r="r" b="b" t="t" l="l"/>
              <a:pathLst>
                <a:path h="326484" w="717919">
                  <a:moveTo>
                    <a:pt x="163242" y="0"/>
                  </a:moveTo>
                  <a:lnTo>
                    <a:pt x="554677" y="0"/>
                  </a:lnTo>
                  <a:cubicBezTo>
                    <a:pt x="644833" y="0"/>
                    <a:pt x="717919" y="73086"/>
                    <a:pt x="717919" y="163242"/>
                  </a:cubicBezTo>
                  <a:lnTo>
                    <a:pt x="717919" y="163242"/>
                  </a:lnTo>
                  <a:cubicBezTo>
                    <a:pt x="717919" y="253398"/>
                    <a:pt x="644833" y="326484"/>
                    <a:pt x="554677" y="326484"/>
                  </a:cubicBezTo>
                  <a:lnTo>
                    <a:pt x="163242" y="326484"/>
                  </a:lnTo>
                  <a:cubicBezTo>
                    <a:pt x="73086" y="326484"/>
                    <a:pt x="0" y="253398"/>
                    <a:pt x="0" y="163242"/>
                  </a:cubicBezTo>
                  <a:lnTo>
                    <a:pt x="0" y="163242"/>
                  </a:lnTo>
                  <a:cubicBezTo>
                    <a:pt x="0" y="73086"/>
                    <a:pt x="73086" y="0"/>
                    <a:pt x="163242"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2" id="12"/>
            <p:cNvSpPr txBox="true"/>
            <p:nvPr/>
          </p:nvSpPr>
          <p:spPr>
            <a:xfrm>
              <a:off x="0" y="-57150"/>
              <a:ext cx="717919" cy="383634"/>
            </a:xfrm>
            <a:prstGeom prst="rect">
              <a:avLst/>
            </a:prstGeom>
          </p:spPr>
          <p:txBody>
            <a:bodyPr anchor="ctr" rtlCol="false" tIns="50800" lIns="50800" bIns="50800" rIns="50800"/>
            <a:lstStyle/>
            <a:p>
              <a:pPr algn="ctr">
                <a:lnSpc>
                  <a:spcPts val="3844"/>
                </a:lnSpc>
              </a:pPr>
              <a:r>
                <a:rPr lang="en-US" sz="2688" spc="99">
                  <a:solidFill>
                    <a:srgbClr val="FFFFFF"/>
                  </a:solidFill>
                  <a:latin typeface="Montserrat Bold"/>
                </a:rPr>
                <a:t>About</a:t>
              </a:r>
            </a:p>
            <a:p>
              <a:pPr algn="ctr">
                <a:lnSpc>
                  <a:spcPts val="3844"/>
                </a:lnSpc>
              </a:pPr>
              <a:r>
                <a:rPr lang="en-US" sz="2688" spc="99">
                  <a:solidFill>
                    <a:srgbClr val="FFFFFF"/>
                  </a:solidFill>
                  <a:latin typeface="Montserrat Bold"/>
                </a:rPr>
                <a:t>Our Project</a:t>
              </a:r>
            </a:p>
          </p:txBody>
        </p:sp>
      </p:grpSp>
      <p:grpSp>
        <p:nvGrpSpPr>
          <p:cNvPr name="Group 13" id="13"/>
          <p:cNvGrpSpPr/>
          <p:nvPr/>
        </p:nvGrpSpPr>
        <p:grpSpPr>
          <a:xfrm rot="0">
            <a:off x="11816786" y="3996526"/>
            <a:ext cx="2725848" cy="1212918"/>
            <a:chOff x="0" y="0"/>
            <a:chExt cx="717919" cy="319452"/>
          </a:xfrm>
        </p:grpSpPr>
        <p:sp>
          <p:nvSpPr>
            <p:cNvPr name="Freeform 14" id="14"/>
            <p:cNvSpPr/>
            <p:nvPr/>
          </p:nvSpPr>
          <p:spPr>
            <a:xfrm flipH="false" flipV="false" rot="0">
              <a:off x="0" y="0"/>
              <a:ext cx="717919" cy="319452"/>
            </a:xfrm>
            <a:custGeom>
              <a:avLst/>
              <a:gdLst/>
              <a:ahLst/>
              <a:cxnLst/>
              <a:rect r="r" b="b" t="t" l="l"/>
              <a:pathLst>
                <a:path h="319452" w="717919">
                  <a:moveTo>
                    <a:pt x="159726" y="0"/>
                  </a:moveTo>
                  <a:lnTo>
                    <a:pt x="558193" y="0"/>
                  </a:lnTo>
                  <a:cubicBezTo>
                    <a:pt x="646407" y="0"/>
                    <a:pt x="717919" y="71512"/>
                    <a:pt x="717919" y="159726"/>
                  </a:cubicBezTo>
                  <a:lnTo>
                    <a:pt x="717919" y="159726"/>
                  </a:lnTo>
                  <a:cubicBezTo>
                    <a:pt x="717919" y="202088"/>
                    <a:pt x="701091" y="242715"/>
                    <a:pt x="671136" y="272669"/>
                  </a:cubicBezTo>
                  <a:cubicBezTo>
                    <a:pt x="641182" y="302623"/>
                    <a:pt x="600555" y="319452"/>
                    <a:pt x="558193" y="319452"/>
                  </a:cubicBezTo>
                  <a:lnTo>
                    <a:pt x="159726" y="319452"/>
                  </a:lnTo>
                  <a:cubicBezTo>
                    <a:pt x="117364" y="319452"/>
                    <a:pt x="76737" y="302623"/>
                    <a:pt x="46783" y="272669"/>
                  </a:cubicBezTo>
                  <a:cubicBezTo>
                    <a:pt x="16828" y="242715"/>
                    <a:pt x="0" y="202088"/>
                    <a:pt x="0" y="159726"/>
                  </a:cubicBezTo>
                  <a:lnTo>
                    <a:pt x="0" y="159726"/>
                  </a:lnTo>
                  <a:cubicBezTo>
                    <a:pt x="0" y="117364"/>
                    <a:pt x="16828" y="76737"/>
                    <a:pt x="46783" y="46783"/>
                  </a:cubicBezTo>
                  <a:cubicBezTo>
                    <a:pt x="76737" y="16828"/>
                    <a:pt x="117364" y="0"/>
                    <a:pt x="159726"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5" id="15"/>
            <p:cNvSpPr txBox="true"/>
            <p:nvPr/>
          </p:nvSpPr>
          <p:spPr>
            <a:xfrm>
              <a:off x="0" y="-57150"/>
              <a:ext cx="717919" cy="376602"/>
            </a:xfrm>
            <a:prstGeom prst="rect">
              <a:avLst/>
            </a:prstGeom>
          </p:spPr>
          <p:txBody>
            <a:bodyPr anchor="ctr" rtlCol="false" tIns="50800" lIns="50800" bIns="50800" rIns="50800"/>
            <a:lstStyle/>
            <a:p>
              <a:pPr algn="ctr">
                <a:lnSpc>
                  <a:spcPts val="3844"/>
                </a:lnSpc>
              </a:pPr>
              <a:r>
                <a:rPr lang="en-US" sz="2688" spc="99">
                  <a:solidFill>
                    <a:srgbClr val="FFFFFF"/>
                  </a:solidFill>
                  <a:latin typeface="Montserrat Bold"/>
                </a:rPr>
                <a:t>Project Highlight</a:t>
              </a:r>
            </a:p>
          </p:txBody>
        </p:sp>
      </p:grpSp>
      <p:sp>
        <p:nvSpPr>
          <p:cNvPr name="TextBox 16" id="16"/>
          <p:cNvSpPr txBox="true"/>
          <p:nvPr/>
        </p:nvSpPr>
        <p:spPr>
          <a:xfrm rot="0">
            <a:off x="5443490" y="2333174"/>
            <a:ext cx="7274957" cy="969950"/>
          </a:xfrm>
          <a:prstGeom prst="rect">
            <a:avLst/>
          </a:prstGeom>
        </p:spPr>
        <p:txBody>
          <a:bodyPr anchor="t" rtlCol="false" tIns="0" lIns="0" bIns="0" rIns="0">
            <a:spAutoFit/>
          </a:bodyPr>
          <a:lstStyle/>
          <a:p>
            <a:pPr algn="ctr" marL="0" indent="0" lvl="0">
              <a:lnSpc>
                <a:spcPts val="7963"/>
              </a:lnSpc>
              <a:spcBef>
                <a:spcPct val="0"/>
              </a:spcBef>
            </a:pPr>
            <a:r>
              <a:rPr lang="en-US" sz="5688">
                <a:solidFill>
                  <a:srgbClr val="FFFFFF"/>
                </a:solidFill>
                <a:latin typeface="Montserrat Classic Bold"/>
              </a:rPr>
              <a:t>Introduction</a:t>
            </a:r>
          </a:p>
        </p:txBody>
      </p:sp>
      <p:sp>
        <p:nvSpPr>
          <p:cNvPr name="TextBox 17" id="17"/>
          <p:cNvSpPr txBox="true"/>
          <p:nvPr/>
        </p:nvSpPr>
        <p:spPr>
          <a:xfrm rot="0">
            <a:off x="2107463" y="5377943"/>
            <a:ext cx="6740392" cy="3242081"/>
          </a:xfrm>
          <a:prstGeom prst="rect">
            <a:avLst/>
          </a:prstGeom>
        </p:spPr>
        <p:txBody>
          <a:bodyPr anchor="t" rtlCol="false" tIns="0" lIns="0" bIns="0" rIns="0">
            <a:spAutoFit/>
          </a:bodyPr>
          <a:lstStyle/>
          <a:p>
            <a:pPr algn="ctr">
              <a:lnSpc>
                <a:spcPts val="2881"/>
              </a:lnSpc>
            </a:pPr>
            <a:r>
              <a:rPr lang="en-US" sz="1987">
                <a:solidFill>
                  <a:srgbClr val="FFFFFF"/>
                </a:solidFill>
                <a:latin typeface="Montserrat"/>
              </a:rPr>
              <a:t>In the ever-evolving landscape of technology, the pursuit of inventive human-computer interaction methods has birthed a fascinating project – CorDino.</a:t>
            </a:r>
            <a:r>
              <a:rPr lang="en-US" sz="1987">
                <a:solidFill>
                  <a:srgbClr val="FFFFFF"/>
                </a:solidFill>
                <a:latin typeface="Montserrat"/>
              </a:rPr>
              <a:t> </a:t>
            </a:r>
          </a:p>
          <a:p>
            <a:pPr algn="ctr">
              <a:lnSpc>
                <a:spcPts val="2881"/>
              </a:lnSpc>
            </a:pPr>
            <a:r>
              <a:rPr lang="en-US" sz="1987">
                <a:solidFill>
                  <a:srgbClr val="FFFFFF"/>
                </a:solidFill>
                <a:latin typeface="Montserrat"/>
              </a:rPr>
              <a:t>This project aims to redefine the conventional keyboard interaction paradigm by seamlessly integrating a sound sensor, a gyroscope, a servo motor, LED indicators, a buzzer, and a mode-switching mechanism, all orchestrated by Arduino. </a:t>
            </a:r>
          </a:p>
          <a:p>
            <a:pPr algn="ctr" marL="0" indent="0" lvl="1">
              <a:lnSpc>
                <a:spcPts val="2881"/>
              </a:lnSpc>
              <a:spcBef>
                <a:spcPct val="0"/>
              </a:spcBef>
            </a:pPr>
          </a:p>
        </p:txBody>
      </p:sp>
      <p:sp>
        <p:nvSpPr>
          <p:cNvPr name="TextBox 18" id="18"/>
          <p:cNvSpPr txBox="true"/>
          <p:nvPr/>
        </p:nvSpPr>
        <p:spPr>
          <a:xfrm rot="0">
            <a:off x="10455558" y="5323744"/>
            <a:ext cx="5448305" cy="2518181"/>
          </a:xfrm>
          <a:prstGeom prst="rect">
            <a:avLst/>
          </a:prstGeom>
        </p:spPr>
        <p:txBody>
          <a:bodyPr anchor="t" rtlCol="false" tIns="0" lIns="0" bIns="0" rIns="0">
            <a:spAutoFit/>
          </a:bodyPr>
          <a:lstStyle/>
          <a:p>
            <a:pPr algn="ctr">
              <a:lnSpc>
                <a:spcPts val="2881"/>
              </a:lnSpc>
            </a:pPr>
            <a:r>
              <a:rPr lang="en-US" sz="1987">
                <a:solidFill>
                  <a:srgbClr val="FFFFFF"/>
                </a:solidFill>
                <a:latin typeface="Montserrat"/>
              </a:rPr>
              <a:t>The ultimate goal?</a:t>
            </a:r>
            <a:r>
              <a:rPr lang="en-US" sz="1987">
                <a:solidFill>
                  <a:srgbClr val="FFFFFF"/>
                </a:solidFill>
                <a:latin typeface="Montserrat"/>
              </a:rPr>
              <a:t> </a:t>
            </a:r>
          </a:p>
          <a:p>
            <a:pPr algn="ctr">
              <a:lnSpc>
                <a:spcPts val="2881"/>
              </a:lnSpc>
            </a:pPr>
            <a:r>
              <a:rPr lang="en-US" sz="1987">
                <a:solidFill>
                  <a:srgbClr val="FFFFFF"/>
                </a:solidFill>
                <a:latin typeface="Montserrat"/>
              </a:rPr>
              <a:t>To transform the mundane act of playing with the offline dinosaur game in Google Chrome into an engaging and accessible experience, breaking barriers between the digital world and the physical user.</a:t>
            </a:r>
          </a:p>
          <a:p>
            <a:pPr algn="ctr" marL="0" indent="0" lvl="1">
              <a:lnSpc>
                <a:spcPts val="2881"/>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763500" y="3056847"/>
            <a:ext cx="14761000" cy="6960254"/>
            <a:chOff x="0" y="0"/>
            <a:chExt cx="4365650" cy="2058535"/>
          </a:xfrm>
        </p:grpSpPr>
        <p:sp>
          <p:nvSpPr>
            <p:cNvPr name="Freeform 4" id="4"/>
            <p:cNvSpPr/>
            <p:nvPr/>
          </p:nvSpPr>
          <p:spPr>
            <a:xfrm flipH="false" flipV="false" rot="0">
              <a:off x="0" y="0"/>
              <a:ext cx="4365650" cy="2058535"/>
            </a:xfrm>
            <a:custGeom>
              <a:avLst/>
              <a:gdLst/>
              <a:ahLst/>
              <a:cxnLst/>
              <a:rect r="r" b="b" t="t" l="l"/>
              <a:pathLst>
                <a:path h="2058535" w="4365650">
                  <a:moveTo>
                    <a:pt x="30945" y="0"/>
                  </a:moveTo>
                  <a:lnTo>
                    <a:pt x="4334705" y="0"/>
                  </a:lnTo>
                  <a:cubicBezTo>
                    <a:pt x="4342912" y="0"/>
                    <a:pt x="4350783" y="3260"/>
                    <a:pt x="4356586" y="9063"/>
                  </a:cubicBezTo>
                  <a:cubicBezTo>
                    <a:pt x="4362390" y="14867"/>
                    <a:pt x="4365650" y="22738"/>
                    <a:pt x="4365650" y="30945"/>
                  </a:cubicBezTo>
                  <a:lnTo>
                    <a:pt x="4365650" y="2027590"/>
                  </a:lnTo>
                  <a:cubicBezTo>
                    <a:pt x="4365650" y="2035797"/>
                    <a:pt x="4362390" y="2043668"/>
                    <a:pt x="4356586" y="2049471"/>
                  </a:cubicBezTo>
                  <a:cubicBezTo>
                    <a:pt x="4350783" y="2055274"/>
                    <a:pt x="4342912" y="2058535"/>
                    <a:pt x="4334705" y="2058535"/>
                  </a:cubicBezTo>
                  <a:lnTo>
                    <a:pt x="30945" y="2058535"/>
                  </a:lnTo>
                  <a:cubicBezTo>
                    <a:pt x="22738" y="2058535"/>
                    <a:pt x="14867" y="2055274"/>
                    <a:pt x="9063" y="2049471"/>
                  </a:cubicBezTo>
                  <a:cubicBezTo>
                    <a:pt x="3260" y="2043668"/>
                    <a:pt x="0" y="2035797"/>
                    <a:pt x="0" y="2027590"/>
                  </a:cubicBezTo>
                  <a:lnTo>
                    <a:pt x="0" y="30945"/>
                  </a:lnTo>
                  <a:cubicBezTo>
                    <a:pt x="0" y="22738"/>
                    <a:pt x="3260" y="14867"/>
                    <a:pt x="9063" y="9063"/>
                  </a:cubicBezTo>
                  <a:cubicBezTo>
                    <a:pt x="14867" y="3260"/>
                    <a:pt x="22738" y="0"/>
                    <a:pt x="30945"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4365650" cy="2153785"/>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6" id="6"/>
          <p:cNvGrpSpPr/>
          <p:nvPr/>
        </p:nvGrpSpPr>
        <p:grpSpPr>
          <a:xfrm rot="0">
            <a:off x="5161592" y="2191672"/>
            <a:ext cx="7964815" cy="1406906"/>
            <a:chOff x="0" y="0"/>
            <a:chExt cx="2355639" cy="416101"/>
          </a:xfrm>
        </p:grpSpPr>
        <p:sp>
          <p:nvSpPr>
            <p:cNvPr name="Freeform 7" id="7"/>
            <p:cNvSpPr/>
            <p:nvPr/>
          </p:nvSpPr>
          <p:spPr>
            <a:xfrm flipH="false" flipV="false" rot="0">
              <a:off x="0" y="0"/>
              <a:ext cx="2355639" cy="416101"/>
            </a:xfrm>
            <a:custGeom>
              <a:avLst/>
              <a:gdLst/>
              <a:ahLst/>
              <a:cxnLst/>
              <a:rect r="r" b="b" t="t" l="l"/>
              <a:pathLst>
                <a:path h="416101" w="2355639">
                  <a:moveTo>
                    <a:pt x="57349" y="0"/>
                  </a:moveTo>
                  <a:lnTo>
                    <a:pt x="2298291" y="0"/>
                  </a:lnTo>
                  <a:cubicBezTo>
                    <a:pt x="2313500" y="0"/>
                    <a:pt x="2328087" y="6042"/>
                    <a:pt x="2338842" y="16797"/>
                  </a:cubicBezTo>
                  <a:cubicBezTo>
                    <a:pt x="2349597" y="27552"/>
                    <a:pt x="2355639" y="42139"/>
                    <a:pt x="2355639" y="57349"/>
                  </a:cubicBezTo>
                  <a:lnTo>
                    <a:pt x="2355639" y="358752"/>
                  </a:lnTo>
                  <a:cubicBezTo>
                    <a:pt x="2355639" y="390425"/>
                    <a:pt x="2329963" y="416101"/>
                    <a:pt x="2298291" y="416101"/>
                  </a:cubicBezTo>
                  <a:lnTo>
                    <a:pt x="57349" y="416101"/>
                  </a:lnTo>
                  <a:cubicBezTo>
                    <a:pt x="42139" y="416101"/>
                    <a:pt x="27552" y="410058"/>
                    <a:pt x="16797" y="399303"/>
                  </a:cubicBezTo>
                  <a:cubicBezTo>
                    <a:pt x="6042" y="388548"/>
                    <a:pt x="0" y="373962"/>
                    <a:pt x="0" y="358752"/>
                  </a:cubicBezTo>
                  <a:lnTo>
                    <a:pt x="0" y="57349"/>
                  </a:lnTo>
                  <a:cubicBezTo>
                    <a:pt x="0" y="42139"/>
                    <a:pt x="6042" y="27552"/>
                    <a:pt x="16797" y="16797"/>
                  </a:cubicBezTo>
                  <a:cubicBezTo>
                    <a:pt x="27552" y="6042"/>
                    <a:pt x="42139" y="0"/>
                    <a:pt x="57349"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2355639" cy="511351"/>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AutoShape 9" id="9"/>
          <p:cNvSpPr/>
          <p:nvPr/>
        </p:nvSpPr>
        <p:spPr>
          <a:xfrm>
            <a:off x="9144000" y="3598579"/>
            <a:ext cx="0" cy="6418522"/>
          </a:xfrm>
          <a:prstGeom prst="line">
            <a:avLst/>
          </a:prstGeom>
          <a:ln cap="rnd" w="47625">
            <a:solidFill>
              <a:srgbClr val="FFFFFF"/>
            </a:solidFill>
            <a:prstDash val="solid"/>
            <a:headEnd type="none" len="sm" w="sm"/>
            <a:tailEnd type="none" len="sm" w="sm"/>
          </a:ln>
        </p:spPr>
      </p:sp>
      <p:grpSp>
        <p:nvGrpSpPr>
          <p:cNvPr name="Group 10" id="10"/>
          <p:cNvGrpSpPr/>
          <p:nvPr/>
        </p:nvGrpSpPr>
        <p:grpSpPr>
          <a:xfrm rot="0">
            <a:off x="3932517" y="3729731"/>
            <a:ext cx="2725848" cy="1239620"/>
            <a:chOff x="0" y="0"/>
            <a:chExt cx="717919" cy="326484"/>
          </a:xfrm>
        </p:grpSpPr>
        <p:sp>
          <p:nvSpPr>
            <p:cNvPr name="Freeform 11" id="11"/>
            <p:cNvSpPr/>
            <p:nvPr/>
          </p:nvSpPr>
          <p:spPr>
            <a:xfrm flipH="false" flipV="false" rot="0">
              <a:off x="0" y="0"/>
              <a:ext cx="717919" cy="326484"/>
            </a:xfrm>
            <a:custGeom>
              <a:avLst/>
              <a:gdLst/>
              <a:ahLst/>
              <a:cxnLst/>
              <a:rect r="r" b="b" t="t" l="l"/>
              <a:pathLst>
                <a:path h="326484" w="717919">
                  <a:moveTo>
                    <a:pt x="163242" y="0"/>
                  </a:moveTo>
                  <a:lnTo>
                    <a:pt x="554677" y="0"/>
                  </a:lnTo>
                  <a:cubicBezTo>
                    <a:pt x="644833" y="0"/>
                    <a:pt x="717919" y="73086"/>
                    <a:pt x="717919" y="163242"/>
                  </a:cubicBezTo>
                  <a:lnTo>
                    <a:pt x="717919" y="163242"/>
                  </a:lnTo>
                  <a:cubicBezTo>
                    <a:pt x="717919" y="253398"/>
                    <a:pt x="644833" y="326484"/>
                    <a:pt x="554677" y="326484"/>
                  </a:cubicBezTo>
                  <a:lnTo>
                    <a:pt x="163242" y="326484"/>
                  </a:lnTo>
                  <a:cubicBezTo>
                    <a:pt x="73086" y="326484"/>
                    <a:pt x="0" y="253398"/>
                    <a:pt x="0" y="163242"/>
                  </a:cubicBezTo>
                  <a:lnTo>
                    <a:pt x="0" y="163242"/>
                  </a:lnTo>
                  <a:cubicBezTo>
                    <a:pt x="0" y="73086"/>
                    <a:pt x="73086" y="0"/>
                    <a:pt x="163242"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2" id="12"/>
            <p:cNvSpPr txBox="true"/>
            <p:nvPr/>
          </p:nvSpPr>
          <p:spPr>
            <a:xfrm>
              <a:off x="0" y="-57150"/>
              <a:ext cx="717919" cy="383634"/>
            </a:xfrm>
            <a:prstGeom prst="rect">
              <a:avLst/>
            </a:prstGeom>
          </p:spPr>
          <p:txBody>
            <a:bodyPr anchor="ctr" rtlCol="false" tIns="50800" lIns="50800" bIns="50800" rIns="50800"/>
            <a:lstStyle/>
            <a:p>
              <a:pPr algn="ctr">
                <a:lnSpc>
                  <a:spcPts val="3844"/>
                </a:lnSpc>
              </a:pPr>
              <a:r>
                <a:rPr lang="en-US" sz="2688" spc="99">
                  <a:solidFill>
                    <a:srgbClr val="FFFFFF"/>
                  </a:solidFill>
                  <a:latin typeface="Montserrat Bold"/>
                </a:rPr>
                <a:t>Vocal Mode</a:t>
              </a:r>
            </a:p>
          </p:txBody>
        </p:sp>
      </p:grpSp>
      <p:grpSp>
        <p:nvGrpSpPr>
          <p:cNvPr name="Group 13" id="13"/>
          <p:cNvGrpSpPr/>
          <p:nvPr/>
        </p:nvGrpSpPr>
        <p:grpSpPr>
          <a:xfrm rot="0">
            <a:off x="11418554" y="3729731"/>
            <a:ext cx="2725848" cy="1239620"/>
            <a:chOff x="0" y="0"/>
            <a:chExt cx="717919" cy="326484"/>
          </a:xfrm>
        </p:grpSpPr>
        <p:sp>
          <p:nvSpPr>
            <p:cNvPr name="Freeform 14" id="14"/>
            <p:cNvSpPr/>
            <p:nvPr/>
          </p:nvSpPr>
          <p:spPr>
            <a:xfrm flipH="false" flipV="false" rot="0">
              <a:off x="0" y="0"/>
              <a:ext cx="717919" cy="326484"/>
            </a:xfrm>
            <a:custGeom>
              <a:avLst/>
              <a:gdLst/>
              <a:ahLst/>
              <a:cxnLst/>
              <a:rect r="r" b="b" t="t" l="l"/>
              <a:pathLst>
                <a:path h="326484" w="717919">
                  <a:moveTo>
                    <a:pt x="163242" y="0"/>
                  </a:moveTo>
                  <a:lnTo>
                    <a:pt x="554677" y="0"/>
                  </a:lnTo>
                  <a:cubicBezTo>
                    <a:pt x="644833" y="0"/>
                    <a:pt x="717919" y="73086"/>
                    <a:pt x="717919" y="163242"/>
                  </a:cubicBezTo>
                  <a:lnTo>
                    <a:pt x="717919" y="163242"/>
                  </a:lnTo>
                  <a:cubicBezTo>
                    <a:pt x="717919" y="253398"/>
                    <a:pt x="644833" y="326484"/>
                    <a:pt x="554677" y="326484"/>
                  </a:cubicBezTo>
                  <a:lnTo>
                    <a:pt x="163242" y="326484"/>
                  </a:lnTo>
                  <a:cubicBezTo>
                    <a:pt x="73086" y="326484"/>
                    <a:pt x="0" y="253398"/>
                    <a:pt x="0" y="163242"/>
                  </a:cubicBezTo>
                  <a:lnTo>
                    <a:pt x="0" y="163242"/>
                  </a:lnTo>
                  <a:cubicBezTo>
                    <a:pt x="0" y="73086"/>
                    <a:pt x="73086" y="0"/>
                    <a:pt x="163242"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5" id="15"/>
            <p:cNvSpPr txBox="true"/>
            <p:nvPr/>
          </p:nvSpPr>
          <p:spPr>
            <a:xfrm>
              <a:off x="0" y="-57150"/>
              <a:ext cx="717919" cy="383634"/>
            </a:xfrm>
            <a:prstGeom prst="rect">
              <a:avLst/>
            </a:prstGeom>
          </p:spPr>
          <p:txBody>
            <a:bodyPr anchor="ctr" rtlCol="false" tIns="50800" lIns="50800" bIns="50800" rIns="50800"/>
            <a:lstStyle/>
            <a:p>
              <a:pPr algn="ctr">
                <a:lnSpc>
                  <a:spcPts val="3844"/>
                </a:lnSpc>
              </a:pPr>
              <a:r>
                <a:rPr lang="en-US" sz="2688" spc="99">
                  <a:solidFill>
                    <a:srgbClr val="FFFFFF"/>
                  </a:solidFill>
                  <a:latin typeface="Montserrat Bold"/>
                </a:rPr>
                <a:t>Hand Mode</a:t>
              </a:r>
            </a:p>
          </p:txBody>
        </p:sp>
      </p:grpSp>
      <p:sp>
        <p:nvSpPr>
          <p:cNvPr name="TextBox 16" id="16"/>
          <p:cNvSpPr txBox="true"/>
          <p:nvPr/>
        </p:nvSpPr>
        <p:spPr>
          <a:xfrm rot="0">
            <a:off x="5506521" y="2357763"/>
            <a:ext cx="7274957" cy="969950"/>
          </a:xfrm>
          <a:prstGeom prst="rect">
            <a:avLst/>
          </a:prstGeom>
        </p:spPr>
        <p:txBody>
          <a:bodyPr anchor="t" rtlCol="false" tIns="0" lIns="0" bIns="0" rIns="0">
            <a:spAutoFit/>
          </a:bodyPr>
          <a:lstStyle/>
          <a:p>
            <a:pPr algn="ctr" marL="0" indent="0" lvl="0">
              <a:lnSpc>
                <a:spcPts val="7963"/>
              </a:lnSpc>
              <a:spcBef>
                <a:spcPct val="0"/>
              </a:spcBef>
            </a:pPr>
            <a:r>
              <a:rPr lang="en-US" sz="5688">
                <a:solidFill>
                  <a:srgbClr val="FFFFFF"/>
                </a:solidFill>
                <a:latin typeface="Montserrat Classic Bold"/>
              </a:rPr>
              <a:t>Project Idea</a:t>
            </a:r>
          </a:p>
        </p:txBody>
      </p:sp>
      <p:sp>
        <p:nvSpPr>
          <p:cNvPr name="TextBox 17" id="17"/>
          <p:cNvSpPr txBox="true"/>
          <p:nvPr/>
        </p:nvSpPr>
        <p:spPr>
          <a:xfrm rot="0">
            <a:off x="1908680" y="5323744"/>
            <a:ext cx="6773522" cy="4327931"/>
          </a:xfrm>
          <a:prstGeom prst="rect">
            <a:avLst/>
          </a:prstGeom>
        </p:spPr>
        <p:txBody>
          <a:bodyPr anchor="t" rtlCol="false" tIns="0" lIns="0" bIns="0" rIns="0">
            <a:spAutoFit/>
          </a:bodyPr>
          <a:lstStyle/>
          <a:p>
            <a:pPr algn="ctr" marL="0" indent="0" lvl="1">
              <a:lnSpc>
                <a:spcPts val="2881"/>
              </a:lnSpc>
              <a:spcBef>
                <a:spcPct val="0"/>
              </a:spcBef>
            </a:pPr>
            <a:r>
              <a:rPr lang="en-US" sz="1987">
                <a:solidFill>
                  <a:srgbClr val="FFFFFF"/>
                </a:solidFill>
                <a:latin typeface="Montserrat"/>
              </a:rPr>
              <a:t>Imagine a world where playing the classic offline dinosaur game in Google Chrome becomes a dynamic and interactive experience. CorDino leverages Arduino technology to achieve this vision. At its core, the project incorporates a sound sensor strategically positioned to capture ambient audio signals. When activated, this sensor triggers a servo motor, simulating the space bar press required to make the dinosaur jump in the game. This sound detection mode not only adds a touch of accessibility but transforms the simple act of playing the game into an engaging and interactive venture.</a:t>
            </a:r>
          </a:p>
        </p:txBody>
      </p:sp>
      <p:sp>
        <p:nvSpPr>
          <p:cNvPr name="TextBox 18" id="18"/>
          <p:cNvSpPr txBox="true"/>
          <p:nvPr/>
        </p:nvSpPr>
        <p:spPr>
          <a:xfrm rot="0">
            <a:off x="9328457" y="5209030"/>
            <a:ext cx="6906044" cy="3604031"/>
          </a:xfrm>
          <a:prstGeom prst="rect">
            <a:avLst/>
          </a:prstGeom>
        </p:spPr>
        <p:txBody>
          <a:bodyPr anchor="t" rtlCol="false" tIns="0" lIns="0" bIns="0" rIns="0">
            <a:spAutoFit/>
          </a:bodyPr>
          <a:lstStyle/>
          <a:p>
            <a:pPr algn="ctr" marL="0" indent="0" lvl="1">
              <a:lnSpc>
                <a:spcPts val="2881"/>
              </a:lnSpc>
              <a:spcBef>
                <a:spcPct val="0"/>
              </a:spcBef>
            </a:pPr>
            <a:r>
              <a:rPr lang="en-US" sz="1987">
                <a:solidFill>
                  <a:srgbClr val="FFFFFF"/>
                </a:solidFill>
                <a:latin typeface="Montserrat"/>
              </a:rPr>
              <a:t>But the innovation doesn't stop there. The project also introduces a gyro mode, facilitated by a gyroscope sensor. Users can now control the dinosaur's jumps by rotating their hand equipped with the gyroscope. This gesture-based interaction brings a new level of intuitiveness and physical engagement to the game. A strategically placed switch allows users to seamlessly toggle between these modes, offering a versatile and customizable experience tailored to individual preferences.</a:t>
            </a:r>
          </a:p>
        </p:txBody>
      </p:sp>
    </p:spTree>
  </p:cSld>
  <p:clrMapOvr>
    <a:masterClrMapping/>
  </p:clrMapOvr>
  <p:transition spd="fast">
    <p:wipe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1149731" y="5318774"/>
            <a:ext cx="3654083" cy="4822148"/>
            <a:chOff x="0" y="0"/>
            <a:chExt cx="1022038" cy="1348743"/>
          </a:xfrm>
        </p:grpSpPr>
        <p:sp>
          <p:nvSpPr>
            <p:cNvPr name="Freeform 4" id="4"/>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1022038" cy="144399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6" id="6"/>
          <p:cNvGrpSpPr/>
          <p:nvPr/>
        </p:nvGrpSpPr>
        <p:grpSpPr>
          <a:xfrm rot="0">
            <a:off x="2127080" y="4532327"/>
            <a:ext cx="1699385" cy="169938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8" id="8"/>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a:solidFill>
                    <a:srgbClr val="FFFFFF"/>
                  </a:solidFill>
                  <a:latin typeface="Montserrat Classic Bold"/>
                </a:rPr>
                <a:t>01</a:t>
              </a:r>
            </a:p>
          </p:txBody>
        </p:sp>
      </p:grpSp>
      <p:grpSp>
        <p:nvGrpSpPr>
          <p:cNvPr name="Group 9" id="9"/>
          <p:cNvGrpSpPr/>
          <p:nvPr/>
        </p:nvGrpSpPr>
        <p:grpSpPr>
          <a:xfrm rot="0">
            <a:off x="2355487" y="1869205"/>
            <a:ext cx="7111403" cy="1654315"/>
            <a:chOff x="0" y="0"/>
            <a:chExt cx="2103238" cy="489273"/>
          </a:xfrm>
        </p:grpSpPr>
        <p:sp>
          <p:nvSpPr>
            <p:cNvPr name="Freeform 10" id="10"/>
            <p:cNvSpPr/>
            <p:nvPr/>
          </p:nvSpPr>
          <p:spPr>
            <a:xfrm flipH="false" flipV="false" rot="0">
              <a:off x="0" y="0"/>
              <a:ext cx="2103238" cy="489273"/>
            </a:xfrm>
            <a:custGeom>
              <a:avLst/>
              <a:gdLst/>
              <a:ahLst/>
              <a:cxnLst/>
              <a:rect r="r" b="b" t="t" l="l"/>
              <a:pathLst>
                <a:path h="489273" w="2103238">
                  <a:moveTo>
                    <a:pt x="64231" y="0"/>
                  </a:moveTo>
                  <a:lnTo>
                    <a:pt x="2039007" y="0"/>
                  </a:lnTo>
                  <a:cubicBezTo>
                    <a:pt x="2056042" y="0"/>
                    <a:pt x="2072379" y="6767"/>
                    <a:pt x="2084425" y="18813"/>
                  </a:cubicBezTo>
                  <a:cubicBezTo>
                    <a:pt x="2096470" y="30859"/>
                    <a:pt x="2103238" y="47196"/>
                    <a:pt x="2103238" y="64231"/>
                  </a:cubicBezTo>
                  <a:lnTo>
                    <a:pt x="2103238" y="425042"/>
                  </a:lnTo>
                  <a:cubicBezTo>
                    <a:pt x="2103238" y="460516"/>
                    <a:pt x="2074481" y="489273"/>
                    <a:pt x="2039007" y="489273"/>
                  </a:cubicBezTo>
                  <a:lnTo>
                    <a:pt x="64231" y="489273"/>
                  </a:lnTo>
                  <a:cubicBezTo>
                    <a:pt x="28757" y="489273"/>
                    <a:pt x="0" y="460516"/>
                    <a:pt x="0" y="425042"/>
                  </a:cubicBezTo>
                  <a:lnTo>
                    <a:pt x="0" y="64231"/>
                  </a:lnTo>
                  <a:cubicBezTo>
                    <a:pt x="0" y="28757"/>
                    <a:pt x="28757" y="0"/>
                    <a:pt x="64231"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11" id="11"/>
            <p:cNvSpPr txBox="true"/>
            <p:nvPr/>
          </p:nvSpPr>
          <p:spPr>
            <a:xfrm>
              <a:off x="0" y="-95250"/>
              <a:ext cx="2103238" cy="58452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2" id="12"/>
          <p:cNvGrpSpPr/>
          <p:nvPr/>
        </p:nvGrpSpPr>
        <p:grpSpPr>
          <a:xfrm rot="0">
            <a:off x="5261170" y="5318774"/>
            <a:ext cx="3654083" cy="4822148"/>
            <a:chOff x="0" y="0"/>
            <a:chExt cx="1022038" cy="1348743"/>
          </a:xfrm>
        </p:grpSpPr>
        <p:sp>
          <p:nvSpPr>
            <p:cNvPr name="Freeform 13" id="13"/>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4" id="14"/>
            <p:cNvSpPr txBox="true"/>
            <p:nvPr/>
          </p:nvSpPr>
          <p:spPr>
            <a:xfrm>
              <a:off x="0" y="-95250"/>
              <a:ext cx="1022038" cy="144399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5" id="15"/>
          <p:cNvGrpSpPr/>
          <p:nvPr/>
        </p:nvGrpSpPr>
        <p:grpSpPr>
          <a:xfrm rot="0">
            <a:off x="6238518" y="4532327"/>
            <a:ext cx="1699385" cy="169938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17" id="17"/>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a:solidFill>
                    <a:srgbClr val="FFFFFF"/>
                  </a:solidFill>
                  <a:latin typeface="Montserrat Classic Bold"/>
                </a:rPr>
                <a:t>02</a:t>
              </a:r>
            </a:p>
          </p:txBody>
        </p:sp>
      </p:grpSp>
      <p:grpSp>
        <p:nvGrpSpPr>
          <p:cNvPr name="Group 18" id="18"/>
          <p:cNvGrpSpPr/>
          <p:nvPr/>
        </p:nvGrpSpPr>
        <p:grpSpPr>
          <a:xfrm rot="0">
            <a:off x="9372678" y="5318774"/>
            <a:ext cx="3654083" cy="4822148"/>
            <a:chOff x="0" y="0"/>
            <a:chExt cx="1022038" cy="1348743"/>
          </a:xfrm>
        </p:grpSpPr>
        <p:sp>
          <p:nvSpPr>
            <p:cNvPr name="Freeform 19" id="19"/>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20" id="20"/>
            <p:cNvSpPr txBox="true"/>
            <p:nvPr/>
          </p:nvSpPr>
          <p:spPr>
            <a:xfrm>
              <a:off x="0" y="-95250"/>
              <a:ext cx="1022038" cy="144399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21" id="21"/>
          <p:cNvGrpSpPr/>
          <p:nvPr/>
        </p:nvGrpSpPr>
        <p:grpSpPr>
          <a:xfrm rot="0">
            <a:off x="10350026" y="4532327"/>
            <a:ext cx="1699385" cy="169938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23" id="23"/>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a:solidFill>
                    <a:srgbClr val="FFFFFF"/>
                  </a:solidFill>
                  <a:latin typeface="Montserrat Classic Bold"/>
                </a:rPr>
                <a:t>03</a:t>
              </a:r>
            </a:p>
          </p:txBody>
        </p:sp>
      </p:grpSp>
      <p:grpSp>
        <p:nvGrpSpPr>
          <p:cNvPr name="Group 24" id="24"/>
          <p:cNvGrpSpPr/>
          <p:nvPr/>
        </p:nvGrpSpPr>
        <p:grpSpPr>
          <a:xfrm rot="0">
            <a:off x="13484186" y="5318774"/>
            <a:ext cx="3654083" cy="4822148"/>
            <a:chOff x="0" y="0"/>
            <a:chExt cx="1022038" cy="1348743"/>
          </a:xfrm>
        </p:grpSpPr>
        <p:sp>
          <p:nvSpPr>
            <p:cNvPr name="Freeform 25" id="25"/>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26" id="26"/>
            <p:cNvSpPr txBox="true"/>
            <p:nvPr/>
          </p:nvSpPr>
          <p:spPr>
            <a:xfrm>
              <a:off x="0" y="-95250"/>
              <a:ext cx="1022038" cy="1443993"/>
            </a:xfrm>
            <a:prstGeom prst="rect">
              <a:avLst/>
            </a:prstGeom>
          </p:spPr>
          <p:txBody>
            <a:bodyPr anchor="ctr" rtlCol="false" tIns="50800" lIns="50800" bIns="50800" rIns="50800"/>
            <a:lstStyle/>
            <a:p>
              <a:pPr algn="ctr">
                <a:lnSpc>
                  <a:spcPts val="3706"/>
                </a:lnSpc>
              </a:pPr>
            </a:p>
            <a:p>
              <a:pPr algn="ctr" marL="0" indent="0" lvl="0">
                <a:lnSpc>
                  <a:spcPts val="3706"/>
                </a:lnSpc>
                <a:spcBef>
                  <a:spcPct val="0"/>
                </a:spcBef>
              </a:pPr>
            </a:p>
          </p:txBody>
        </p:sp>
      </p:grpSp>
      <p:grpSp>
        <p:nvGrpSpPr>
          <p:cNvPr name="Group 27" id="27"/>
          <p:cNvGrpSpPr/>
          <p:nvPr/>
        </p:nvGrpSpPr>
        <p:grpSpPr>
          <a:xfrm rot="0">
            <a:off x="14461535" y="4532327"/>
            <a:ext cx="1699385" cy="1699385"/>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29" id="29"/>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strike="noStrike" u="none">
                  <a:solidFill>
                    <a:srgbClr val="FFFFFF"/>
                  </a:solidFill>
                  <a:latin typeface="Montserrat Classic Bold"/>
                </a:rPr>
                <a:t>04</a:t>
              </a:r>
            </a:p>
          </p:txBody>
        </p:sp>
      </p:grpSp>
      <p:sp>
        <p:nvSpPr>
          <p:cNvPr name="Freeform 30" id="30"/>
          <p:cNvSpPr/>
          <p:nvPr/>
        </p:nvSpPr>
        <p:spPr>
          <a:xfrm flipH="true" flipV="true" rot="0">
            <a:off x="16780899" y="292042"/>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3"/>
            <a:stretch>
              <a:fillRect l="-321036" t="0" r="0" b="-144015"/>
            </a:stretch>
          </a:blipFill>
        </p:spPr>
      </p:sp>
      <p:sp>
        <p:nvSpPr>
          <p:cNvPr name="TextBox 31" id="31"/>
          <p:cNvSpPr txBox="true"/>
          <p:nvPr/>
        </p:nvSpPr>
        <p:spPr>
          <a:xfrm rot="0">
            <a:off x="1512202" y="7426102"/>
            <a:ext cx="2939342" cy="2572156"/>
          </a:xfrm>
          <a:prstGeom prst="rect">
            <a:avLst/>
          </a:prstGeom>
        </p:spPr>
        <p:txBody>
          <a:bodyPr anchor="t" rtlCol="false" tIns="0" lIns="0" bIns="0" rIns="0">
            <a:spAutoFit/>
          </a:bodyPr>
          <a:lstStyle/>
          <a:p>
            <a:pPr algn="ctr" marL="0" indent="0" lvl="1">
              <a:lnSpc>
                <a:spcPts val="2591"/>
              </a:lnSpc>
              <a:spcBef>
                <a:spcPct val="0"/>
              </a:spcBef>
            </a:pPr>
            <a:r>
              <a:rPr lang="en-US" sz="1787">
                <a:solidFill>
                  <a:srgbClr val="FFFFFF"/>
                </a:solidFill>
                <a:latin typeface="Montserrat"/>
              </a:rPr>
              <a:t>The Arduino Uno is an </a:t>
            </a:r>
            <a:r>
              <a:rPr lang="en-US" sz="1787">
                <a:solidFill>
                  <a:srgbClr val="FFFFFF"/>
                </a:solidFill>
                <a:latin typeface="Montserrat"/>
                <a:hlinkClick r:id="rId4" tooltip="https://en.wikipedia.org/wiki/Open-source"/>
              </a:rPr>
              <a:t>open-source</a:t>
            </a:r>
            <a:r>
              <a:rPr lang="en-US" sz="1787">
                <a:solidFill>
                  <a:srgbClr val="FFFFFF"/>
                </a:solidFill>
                <a:latin typeface="Montserrat"/>
              </a:rPr>
              <a:t> </a:t>
            </a:r>
            <a:r>
              <a:rPr lang="en-US" sz="1787">
                <a:solidFill>
                  <a:srgbClr val="FFFFFF"/>
                </a:solidFill>
                <a:latin typeface="Montserrat"/>
                <a:hlinkClick r:id="rId5" tooltip="https://en.wikipedia.org/wiki/Single-board_microcontroller"/>
              </a:rPr>
              <a:t>microcontroller board</a:t>
            </a:r>
            <a:r>
              <a:rPr lang="en-US" sz="1787">
                <a:solidFill>
                  <a:srgbClr val="FFFFFF"/>
                </a:solidFill>
                <a:latin typeface="Montserrat"/>
              </a:rPr>
              <a:t> based on the </a:t>
            </a:r>
            <a:r>
              <a:rPr lang="en-US" sz="1787">
                <a:solidFill>
                  <a:srgbClr val="FFFFFF"/>
                </a:solidFill>
                <a:latin typeface="Montserrat"/>
                <a:hlinkClick r:id="rId6" tooltip="https://en.wikipedia.org/wiki/Microchip_Technology"/>
              </a:rPr>
              <a:t>Microchip</a:t>
            </a:r>
            <a:r>
              <a:rPr lang="en-US" sz="1787">
                <a:solidFill>
                  <a:srgbClr val="FFFFFF"/>
                </a:solidFill>
                <a:latin typeface="Montserrat"/>
              </a:rPr>
              <a:t> </a:t>
            </a:r>
            <a:r>
              <a:rPr lang="en-US" sz="1787">
                <a:solidFill>
                  <a:srgbClr val="FFFFFF"/>
                </a:solidFill>
                <a:latin typeface="Montserrat"/>
                <a:hlinkClick r:id="rId7" tooltip="https://en.wikipedia.org/wiki/ATmega328P"/>
              </a:rPr>
              <a:t>ATmega328P</a:t>
            </a:r>
            <a:r>
              <a:rPr lang="en-US" sz="1787">
                <a:solidFill>
                  <a:srgbClr val="FFFFFF"/>
                </a:solidFill>
                <a:latin typeface="Montserrat"/>
              </a:rPr>
              <a:t> </a:t>
            </a:r>
            <a:r>
              <a:rPr lang="en-US" sz="1787">
                <a:solidFill>
                  <a:srgbClr val="FFFFFF"/>
                </a:solidFill>
                <a:latin typeface="Montserrat"/>
                <a:hlinkClick r:id="rId8" tooltip="https://en.wikipedia.org/wiki/Microcontroller"/>
              </a:rPr>
              <a:t>microcontroller</a:t>
            </a:r>
            <a:r>
              <a:rPr lang="en-US" sz="1787">
                <a:solidFill>
                  <a:srgbClr val="FFFFFF"/>
                </a:solidFill>
                <a:latin typeface="Montserrat"/>
              </a:rPr>
              <a:t> (MCU) and developed by </a:t>
            </a:r>
            <a:r>
              <a:rPr lang="en-US" sz="1787">
                <a:solidFill>
                  <a:srgbClr val="FFFFFF"/>
                </a:solidFill>
                <a:latin typeface="Montserrat"/>
                <a:hlinkClick r:id="rId9" tooltip="https://en.wikipedia.org/wiki/Arduino"/>
              </a:rPr>
              <a:t>Arduino.cc</a:t>
            </a:r>
          </a:p>
        </p:txBody>
      </p:sp>
      <p:sp>
        <p:nvSpPr>
          <p:cNvPr name="TextBox 32" id="32"/>
          <p:cNvSpPr txBox="true"/>
          <p:nvPr/>
        </p:nvSpPr>
        <p:spPr>
          <a:xfrm rot="0">
            <a:off x="3427675" y="2158567"/>
            <a:ext cx="4967026" cy="970817"/>
          </a:xfrm>
          <a:prstGeom prst="rect">
            <a:avLst/>
          </a:prstGeom>
        </p:spPr>
        <p:txBody>
          <a:bodyPr anchor="t" rtlCol="false" tIns="0" lIns="0" bIns="0" rIns="0">
            <a:spAutoFit/>
          </a:bodyPr>
          <a:lstStyle/>
          <a:p>
            <a:pPr algn="l" marL="0" indent="0" lvl="0">
              <a:lnSpc>
                <a:spcPts val="7963"/>
              </a:lnSpc>
              <a:spcBef>
                <a:spcPct val="0"/>
              </a:spcBef>
            </a:pPr>
            <a:r>
              <a:rPr lang="en-US" sz="5687">
                <a:solidFill>
                  <a:srgbClr val="FFFFFF"/>
                </a:solidFill>
                <a:latin typeface="Montserrat Classic Bold"/>
              </a:rPr>
              <a:t>Components</a:t>
            </a:r>
          </a:p>
        </p:txBody>
      </p:sp>
      <p:sp>
        <p:nvSpPr>
          <p:cNvPr name="TextBox 33" id="33"/>
          <p:cNvSpPr txBox="true"/>
          <p:nvPr/>
        </p:nvSpPr>
        <p:spPr>
          <a:xfrm rot="0">
            <a:off x="5618540" y="7487656"/>
            <a:ext cx="2939342" cy="2248306"/>
          </a:xfrm>
          <a:prstGeom prst="rect">
            <a:avLst/>
          </a:prstGeom>
        </p:spPr>
        <p:txBody>
          <a:bodyPr anchor="t" rtlCol="false" tIns="0" lIns="0" bIns="0" rIns="0">
            <a:spAutoFit/>
          </a:bodyPr>
          <a:lstStyle/>
          <a:p>
            <a:pPr algn="ctr" marL="0" indent="0" lvl="1">
              <a:lnSpc>
                <a:spcPts val="2591"/>
              </a:lnSpc>
              <a:spcBef>
                <a:spcPct val="0"/>
              </a:spcBef>
            </a:pPr>
            <a:r>
              <a:rPr lang="en-US" sz="1787">
                <a:solidFill>
                  <a:srgbClr val="FFFFFF"/>
                </a:solidFill>
                <a:latin typeface="Montserrat"/>
              </a:rPr>
              <a:t>It is a motor capable of maintaining opposition to a static force and whose position is continuously checked and corrected according to the measurement.</a:t>
            </a:r>
          </a:p>
        </p:txBody>
      </p:sp>
      <p:sp>
        <p:nvSpPr>
          <p:cNvPr name="TextBox 34" id="34"/>
          <p:cNvSpPr txBox="true"/>
          <p:nvPr/>
        </p:nvSpPr>
        <p:spPr>
          <a:xfrm rot="0">
            <a:off x="9734402" y="8307465"/>
            <a:ext cx="2939342" cy="952906"/>
          </a:xfrm>
          <a:prstGeom prst="rect">
            <a:avLst/>
          </a:prstGeom>
        </p:spPr>
        <p:txBody>
          <a:bodyPr anchor="t" rtlCol="false" tIns="0" lIns="0" bIns="0" rIns="0">
            <a:spAutoFit/>
          </a:bodyPr>
          <a:lstStyle/>
          <a:p>
            <a:pPr algn="ctr">
              <a:lnSpc>
                <a:spcPts val="2591"/>
              </a:lnSpc>
            </a:pPr>
            <a:r>
              <a:rPr lang="en-US" sz="1787">
                <a:solidFill>
                  <a:srgbClr val="FFFFFF"/>
                </a:solidFill>
                <a:latin typeface="Montserrat"/>
              </a:rPr>
              <a:t>Description:</a:t>
            </a:r>
            <a:r>
              <a:rPr lang="en-US" sz="1787">
                <a:solidFill>
                  <a:srgbClr val="FFFFFF"/>
                </a:solidFill>
                <a:latin typeface="Montserrat"/>
              </a:rPr>
              <a:t> </a:t>
            </a:r>
          </a:p>
          <a:p>
            <a:pPr algn="ctr">
              <a:lnSpc>
                <a:spcPts val="2591"/>
              </a:lnSpc>
            </a:pPr>
            <a:r>
              <a:rPr lang="en-US" sz="1787" u="sng">
                <a:solidFill>
                  <a:srgbClr val="FFFFFF"/>
                </a:solidFill>
                <a:latin typeface="Montserrat"/>
                <a:hlinkClick r:id="rId10" tooltip="https://www.aranacorp.com/fr/utilisation-dun-module-mpu6050-avec-arduino/#:~:text=Principe%20de%20fonctionnement&amp;text=Le%20module%20MPU6050%20est%20constitu%C3%A9,les%20acc%C3%A9l%C3%A9rations%20dans%20l"/>
              </a:rPr>
              <a:t>click the link</a:t>
            </a:r>
          </a:p>
          <a:p>
            <a:pPr algn="ctr" marL="0" indent="0" lvl="1">
              <a:lnSpc>
                <a:spcPts val="2591"/>
              </a:lnSpc>
              <a:spcBef>
                <a:spcPct val="0"/>
              </a:spcBef>
            </a:pPr>
          </a:p>
        </p:txBody>
      </p:sp>
      <p:sp>
        <p:nvSpPr>
          <p:cNvPr name="Freeform 35" id="35"/>
          <p:cNvSpPr/>
          <p:nvPr/>
        </p:nvSpPr>
        <p:spPr>
          <a:xfrm flipH="false" flipV="false" rot="0">
            <a:off x="10607197" y="6574409"/>
            <a:ext cx="1185044" cy="1656856"/>
          </a:xfrm>
          <a:custGeom>
            <a:avLst/>
            <a:gdLst/>
            <a:ahLst/>
            <a:cxnLst/>
            <a:rect r="r" b="b" t="t" l="l"/>
            <a:pathLst>
              <a:path h="1656856" w="1185044">
                <a:moveTo>
                  <a:pt x="0" y="0"/>
                </a:moveTo>
                <a:lnTo>
                  <a:pt x="1185044" y="0"/>
                </a:lnTo>
                <a:lnTo>
                  <a:pt x="1185044" y="1656856"/>
                </a:lnTo>
                <a:lnTo>
                  <a:pt x="0" y="1656856"/>
                </a:lnTo>
                <a:lnTo>
                  <a:pt x="0" y="0"/>
                </a:lnTo>
                <a:close/>
              </a:path>
            </a:pathLst>
          </a:custGeom>
          <a:blipFill>
            <a:blip r:embed="rId11"/>
            <a:stretch>
              <a:fillRect l="-115264" t="-2151" r="-2673" b="-3585"/>
            </a:stretch>
          </a:blipFill>
        </p:spPr>
      </p:sp>
      <p:sp>
        <p:nvSpPr>
          <p:cNvPr name="TextBox 36" id="36"/>
          <p:cNvSpPr txBox="true"/>
          <p:nvPr/>
        </p:nvSpPr>
        <p:spPr>
          <a:xfrm rot="0">
            <a:off x="10107779" y="6293333"/>
            <a:ext cx="2192590"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12" tooltip="https://invensense.tdk.com/wp-content/uploads/2015/02/MPU-6000-Datasheet1.pdf"/>
              </a:rPr>
              <a:t>MPU-6050 GY-521</a:t>
            </a:r>
          </a:p>
        </p:txBody>
      </p:sp>
      <p:sp>
        <p:nvSpPr>
          <p:cNvPr name="TextBox 37" id="37"/>
          <p:cNvSpPr txBox="true"/>
          <p:nvPr/>
        </p:nvSpPr>
        <p:spPr>
          <a:xfrm rot="0">
            <a:off x="14822245" y="6229517"/>
            <a:ext cx="977964"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13" tooltip="https://www.farnell.com/datasheets/2171929.pdf"/>
              </a:rPr>
              <a:t>Buzzer</a:t>
            </a:r>
          </a:p>
        </p:txBody>
      </p:sp>
      <p:sp>
        <p:nvSpPr>
          <p:cNvPr name="Freeform 38" id="38"/>
          <p:cNvSpPr/>
          <p:nvPr/>
        </p:nvSpPr>
        <p:spPr>
          <a:xfrm flipH="false" flipV="false" rot="0">
            <a:off x="14942528" y="6576947"/>
            <a:ext cx="737400" cy="887255"/>
          </a:xfrm>
          <a:custGeom>
            <a:avLst/>
            <a:gdLst/>
            <a:ahLst/>
            <a:cxnLst/>
            <a:rect r="r" b="b" t="t" l="l"/>
            <a:pathLst>
              <a:path h="887255" w="737400">
                <a:moveTo>
                  <a:pt x="0" y="0"/>
                </a:moveTo>
                <a:lnTo>
                  <a:pt x="737399" y="0"/>
                </a:lnTo>
                <a:lnTo>
                  <a:pt x="737399" y="887255"/>
                </a:lnTo>
                <a:lnTo>
                  <a:pt x="0" y="887255"/>
                </a:lnTo>
                <a:lnTo>
                  <a:pt x="0" y="0"/>
                </a:lnTo>
                <a:close/>
              </a:path>
            </a:pathLst>
          </a:custGeom>
          <a:blipFill>
            <a:blip r:embed="rId14"/>
            <a:stretch>
              <a:fillRect l="-59564" t="-37273" r="-59564" b="-44845"/>
            </a:stretch>
          </a:blipFill>
        </p:spPr>
      </p:sp>
      <p:sp>
        <p:nvSpPr>
          <p:cNvPr name="TextBox 39" id="39"/>
          <p:cNvSpPr txBox="true"/>
          <p:nvPr/>
        </p:nvSpPr>
        <p:spPr>
          <a:xfrm rot="0">
            <a:off x="14556798" y="7364737"/>
            <a:ext cx="1508859" cy="525780"/>
          </a:xfrm>
          <a:prstGeom prst="rect">
            <a:avLst/>
          </a:prstGeom>
        </p:spPr>
        <p:txBody>
          <a:bodyPr anchor="t" rtlCol="false" tIns="0" lIns="0" bIns="0" rIns="0">
            <a:spAutoFit/>
          </a:bodyPr>
          <a:lstStyle/>
          <a:p>
            <a:pPr algn="ctr">
              <a:lnSpc>
                <a:spcPts val="2160"/>
              </a:lnSpc>
            </a:pPr>
            <a:r>
              <a:rPr lang="en-US" sz="1500">
                <a:solidFill>
                  <a:srgbClr val="FFFFFF"/>
                </a:solidFill>
                <a:latin typeface="Montserrat"/>
              </a:rPr>
              <a:t>Description: </a:t>
            </a:r>
          </a:p>
          <a:p>
            <a:pPr algn="ctr">
              <a:lnSpc>
                <a:spcPts val="2160"/>
              </a:lnSpc>
            </a:pPr>
            <a:r>
              <a:rPr lang="en-US" sz="1500" u="sng">
                <a:solidFill>
                  <a:srgbClr val="FFFFFF"/>
                </a:solidFill>
                <a:latin typeface="Montserrat"/>
                <a:hlinkClick r:id="rId15" tooltip="https://i.electricianexp.com/fr/device/1604-kak-rabotaet-zummer.html"/>
              </a:rPr>
              <a:t>click the link</a:t>
            </a:r>
          </a:p>
        </p:txBody>
      </p:sp>
      <p:sp>
        <p:nvSpPr>
          <p:cNvPr name="TextBox 40" id="40"/>
          <p:cNvSpPr txBox="true"/>
          <p:nvPr/>
        </p:nvSpPr>
        <p:spPr>
          <a:xfrm rot="0">
            <a:off x="14728039" y="8107059"/>
            <a:ext cx="1166377"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16" tooltip="https://www.farnell.com/datasheets/1789499.pdf"/>
              </a:rPr>
              <a:t>Transistor</a:t>
            </a:r>
          </a:p>
        </p:txBody>
      </p:sp>
      <p:sp>
        <p:nvSpPr>
          <p:cNvPr name="Freeform 41" id="41"/>
          <p:cNvSpPr/>
          <p:nvPr/>
        </p:nvSpPr>
        <p:spPr>
          <a:xfrm flipH="false" flipV="false" rot="0">
            <a:off x="14728039" y="8545590"/>
            <a:ext cx="1028674" cy="597917"/>
          </a:xfrm>
          <a:custGeom>
            <a:avLst/>
            <a:gdLst/>
            <a:ahLst/>
            <a:cxnLst/>
            <a:rect r="r" b="b" t="t" l="l"/>
            <a:pathLst>
              <a:path h="597917" w="1028674">
                <a:moveTo>
                  <a:pt x="0" y="0"/>
                </a:moveTo>
                <a:lnTo>
                  <a:pt x="1028673" y="0"/>
                </a:lnTo>
                <a:lnTo>
                  <a:pt x="1028673" y="597916"/>
                </a:lnTo>
                <a:lnTo>
                  <a:pt x="0" y="597916"/>
                </a:lnTo>
                <a:lnTo>
                  <a:pt x="0" y="0"/>
                </a:lnTo>
                <a:close/>
              </a:path>
            </a:pathLst>
          </a:custGeom>
          <a:blipFill>
            <a:blip r:embed="rId17">
              <a:extLst>
                <a:ext uri="{96DAC541-7B7A-43D3-8B79-37D633B846F1}">
                  <asvg:svgBlip xmlns:asvg="http://schemas.microsoft.com/office/drawing/2016/SVG/main" r:embed="rId18"/>
                </a:ext>
              </a:extLst>
            </a:blip>
            <a:stretch>
              <a:fillRect l="0" t="0" r="0" b="0"/>
            </a:stretch>
          </a:blipFill>
        </p:spPr>
      </p:sp>
      <p:sp>
        <p:nvSpPr>
          <p:cNvPr name="TextBox 42" id="42"/>
          <p:cNvSpPr txBox="true"/>
          <p:nvPr/>
        </p:nvSpPr>
        <p:spPr>
          <a:xfrm rot="0">
            <a:off x="14556798" y="9210181"/>
            <a:ext cx="1508859" cy="525780"/>
          </a:xfrm>
          <a:prstGeom prst="rect">
            <a:avLst/>
          </a:prstGeom>
        </p:spPr>
        <p:txBody>
          <a:bodyPr anchor="t" rtlCol="false" tIns="0" lIns="0" bIns="0" rIns="0">
            <a:spAutoFit/>
          </a:bodyPr>
          <a:lstStyle/>
          <a:p>
            <a:pPr algn="ctr">
              <a:lnSpc>
                <a:spcPts val="2160"/>
              </a:lnSpc>
            </a:pPr>
            <a:r>
              <a:rPr lang="en-US" sz="1500">
                <a:solidFill>
                  <a:srgbClr val="FFFFFF"/>
                </a:solidFill>
                <a:latin typeface="Montserrat"/>
              </a:rPr>
              <a:t>Description: </a:t>
            </a:r>
          </a:p>
          <a:p>
            <a:pPr algn="ctr">
              <a:lnSpc>
                <a:spcPts val="2160"/>
              </a:lnSpc>
            </a:pPr>
            <a:r>
              <a:rPr lang="en-US" sz="1500" u="sng">
                <a:solidFill>
                  <a:srgbClr val="FFFFFF"/>
                </a:solidFill>
                <a:latin typeface="Montserrat"/>
                <a:hlinkClick r:id="rId19" tooltip="https://i.electricianexp.com/fr/device/1604-kak-rabotaet-zummer.html"/>
              </a:rPr>
              <a:t>click the link</a:t>
            </a:r>
          </a:p>
        </p:txBody>
      </p:sp>
      <p:sp>
        <p:nvSpPr>
          <p:cNvPr name="TextBox 43" id="43"/>
          <p:cNvSpPr txBox="true"/>
          <p:nvPr/>
        </p:nvSpPr>
        <p:spPr>
          <a:xfrm rot="0">
            <a:off x="2047203" y="6293333"/>
            <a:ext cx="1869341"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20" tooltip="https://bentek.fr/2-arduino-uno/"/>
              </a:rPr>
              <a:t>Arduino UNO</a:t>
            </a:r>
          </a:p>
        </p:txBody>
      </p:sp>
      <p:sp>
        <p:nvSpPr>
          <p:cNvPr name="TextBox 44" id="44"/>
          <p:cNvSpPr txBox="true"/>
          <p:nvPr/>
        </p:nvSpPr>
        <p:spPr>
          <a:xfrm rot="0">
            <a:off x="6153540" y="6293333"/>
            <a:ext cx="1869341"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Italics"/>
                <a:hlinkClick r:id="rId21" tooltip="https://digitalinit.be/servomoteur-sg90/"/>
              </a:rPr>
              <a:t>Servo motor</a:t>
            </a:r>
          </a:p>
        </p:txBody>
      </p:sp>
      <p:sp>
        <p:nvSpPr>
          <p:cNvPr name="Freeform 45" id="45"/>
          <p:cNvSpPr/>
          <p:nvPr/>
        </p:nvSpPr>
        <p:spPr>
          <a:xfrm flipH="false" flipV="false" rot="0">
            <a:off x="2355487" y="6578536"/>
            <a:ext cx="1177573" cy="824301"/>
          </a:xfrm>
          <a:custGeom>
            <a:avLst/>
            <a:gdLst/>
            <a:ahLst/>
            <a:cxnLst/>
            <a:rect r="r" b="b" t="t" l="l"/>
            <a:pathLst>
              <a:path h="824301" w="1177573">
                <a:moveTo>
                  <a:pt x="0" y="0"/>
                </a:moveTo>
                <a:lnTo>
                  <a:pt x="1177573" y="0"/>
                </a:lnTo>
                <a:lnTo>
                  <a:pt x="1177573" y="824301"/>
                </a:lnTo>
                <a:lnTo>
                  <a:pt x="0" y="824301"/>
                </a:lnTo>
                <a:lnTo>
                  <a:pt x="0" y="0"/>
                </a:lnTo>
                <a:close/>
              </a:path>
            </a:pathLst>
          </a:custGeom>
          <a:blipFill>
            <a:blip r:embed="rId22"/>
            <a:stretch>
              <a:fillRect l="0" t="0" r="0" b="0"/>
            </a:stretch>
          </a:blipFill>
        </p:spPr>
      </p:sp>
      <p:sp>
        <p:nvSpPr>
          <p:cNvPr name="Freeform 46" id="46"/>
          <p:cNvSpPr/>
          <p:nvPr/>
        </p:nvSpPr>
        <p:spPr>
          <a:xfrm flipH="false" flipV="false" rot="0">
            <a:off x="6814981" y="6593328"/>
            <a:ext cx="546460" cy="809509"/>
          </a:xfrm>
          <a:custGeom>
            <a:avLst/>
            <a:gdLst/>
            <a:ahLst/>
            <a:cxnLst/>
            <a:rect r="r" b="b" t="t" l="l"/>
            <a:pathLst>
              <a:path h="809509" w="546460">
                <a:moveTo>
                  <a:pt x="0" y="0"/>
                </a:moveTo>
                <a:lnTo>
                  <a:pt x="546460" y="0"/>
                </a:lnTo>
                <a:lnTo>
                  <a:pt x="546460" y="809509"/>
                </a:lnTo>
                <a:lnTo>
                  <a:pt x="0" y="809509"/>
                </a:lnTo>
                <a:lnTo>
                  <a:pt x="0" y="0"/>
                </a:lnTo>
                <a:close/>
              </a:path>
            </a:pathLst>
          </a:custGeom>
          <a:blipFill>
            <a:blip r:embed="rId23"/>
            <a:stretch>
              <a:fillRect l="-21553" t="0" r="-26583" b="0"/>
            </a:stretch>
          </a:blipFill>
        </p:spPr>
      </p:sp>
    </p:spTree>
  </p:cSld>
  <p:clrMapOvr>
    <a:masterClrMapping/>
  </p:clrMapOvr>
  <p:transition spd="fast">
    <p:wipe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5261239" y="5364427"/>
            <a:ext cx="3654083" cy="4822148"/>
            <a:chOff x="0" y="0"/>
            <a:chExt cx="1022038" cy="1348743"/>
          </a:xfrm>
        </p:grpSpPr>
        <p:sp>
          <p:nvSpPr>
            <p:cNvPr name="Freeform 4" id="4"/>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1022038" cy="144399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6" id="6"/>
          <p:cNvGrpSpPr/>
          <p:nvPr/>
        </p:nvGrpSpPr>
        <p:grpSpPr>
          <a:xfrm rot="0">
            <a:off x="6238588" y="4577980"/>
            <a:ext cx="1699385" cy="169938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8" id="8"/>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a:solidFill>
                    <a:srgbClr val="FFFFFF"/>
                  </a:solidFill>
                  <a:latin typeface="Montserrat Classic Bold"/>
                </a:rPr>
                <a:t>05</a:t>
              </a:r>
            </a:p>
          </p:txBody>
        </p:sp>
      </p:grpSp>
      <p:grpSp>
        <p:nvGrpSpPr>
          <p:cNvPr name="Group 9" id="9"/>
          <p:cNvGrpSpPr/>
          <p:nvPr/>
        </p:nvGrpSpPr>
        <p:grpSpPr>
          <a:xfrm rot="0">
            <a:off x="2355487" y="1869205"/>
            <a:ext cx="7111403" cy="1654315"/>
            <a:chOff x="0" y="0"/>
            <a:chExt cx="2103238" cy="489273"/>
          </a:xfrm>
        </p:grpSpPr>
        <p:sp>
          <p:nvSpPr>
            <p:cNvPr name="Freeform 10" id="10"/>
            <p:cNvSpPr/>
            <p:nvPr/>
          </p:nvSpPr>
          <p:spPr>
            <a:xfrm flipH="false" flipV="false" rot="0">
              <a:off x="0" y="0"/>
              <a:ext cx="2103238" cy="489273"/>
            </a:xfrm>
            <a:custGeom>
              <a:avLst/>
              <a:gdLst/>
              <a:ahLst/>
              <a:cxnLst/>
              <a:rect r="r" b="b" t="t" l="l"/>
              <a:pathLst>
                <a:path h="489273" w="2103238">
                  <a:moveTo>
                    <a:pt x="64231" y="0"/>
                  </a:moveTo>
                  <a:lnTo>
                    <a:pt x="2039007" y="0"/>
                  </a:lnTo>
                  <a:cubicBezTo>
                    <a:pt x="2056042" y="0"/>
                    <a:pt x="2072379" y="6767"/>
                    <a:pt x="2084425" y="18813"/>
                  </a:cubicBezTo>
                  <a:cubicBezTo>
                    <a:pt x="2096470" y="30859"/>
                    <a:pt x="2103238" y="47196"/>
                    <a:pt x="2103238" y="64231"/>
                  </a:cubicBezTo>
                  <a:lnTo>
                    <a:pt x="2103238" y="425042"/>
                  </a:lnTo>
                  <a:cubicBezTo>
                    <a:pt x="2103238" y="460516"/>
                    <a:pt x="2074481" y="489273"/>
                    <a:pt x="2039007" y="489273"/>
                  </a:cubicBezTo>
                  <a:lnTo>
                    <a:pt x="64231" y="489273"/>
                  </a:lnTo>
                  <a:cubicBezTo>
                    <a:pt x="28757" y="489273"/>
                    <a:pt x="0" y="460516"/>
                    <a:pt x="0" y="425042"/>
                  </a:cubicBezTo>
                  <a:lnTo>
                    <a:pt x="0" y="64231"/>
                  </a:lnTo>
                  <a:cubicBezTo>
                    <a:pt x="0" y="28757"/>
                    <a:pt x="28757" y="0"/>
                    <a:pt x="64231"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11" id="11"/>
            <p:cNvSpPr txBox="true"/>
            <p:nvPr/>
          </p:nvSpPr>
          <p:spPr>
            <a:xfrm>
              <a:off x="0" y="-95250"/>
              <a:ext cx="2103238" cy="58452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2" id="12"/>
          <p:cNvGrpSpPr/>
          <p:nvPr/>
        </p:nvGrpSpPr>
        <p:grpSpPr>
          <a:xfrm rot="0">
            <a:off x="9372678" y="5364427"/>
            <a:ext cx="3654083" cy="4822148"/>
            <a:chOff x="0" y="0"/>
            <a:chExt cx="1022038" cy="1348743"/>
          </a:xfrm>
        </p:grpSpPr>
        <p:sp>
          <p:nvSpPr>
            <p:cNvPr name="Freeform 13" id="13"/>
            <p:cNvSpPr/>
            <p:nvPr/>
          </p:nvSpPr>
          <p:spPr>
            <a:xfrm flipH="false" flipV="false" rot="0">
              <a:off x="0" y="0"/>
              <a:ext cx="1022038" cy="1348742"/>
            </a:xfrm>
            <a:custGeom>
              <a:avLst/>
              <a:gdLst/>
              <a:ahLst/>
              <a:cxnLst/>
              <a:rect r="r" b="b" t="t" l="l"/>
              <a:pathLst>
                <a:path h="1348742" w="1022038">
                  <a:moveTo>
                    <a:pt x="125004" y="0"/>
                  </a:moveTo>
                  <a:lnTo>
                    <a:pt x="897034" y="0"/>
                  </a:lnTo>
                  <a:cubicBezTo>
                    <a:pt x="930187" y="0"/>
                    <a:pt x="961982" y="13170"/>
                    <a:pt x="985425" y="36613"/>
                  </a:cubicBezTo>
                  <a:cubicBezTo>
                    <a:pt x="1008868" y="60055"/>
                    <a:pt x="1022038" y="91851"/>
                    <a:pt x="1022038" y="125004"/>
                  </a:cubicBezTo>
                  <a:lnTo>
                    <a:pt x="1022038" y="1223739"/>
                  </a:lnTo>
                  <a:cubicBezTo>
                    <a:pt x="1022038" y="1256892"/>
                    <a:pt x="1008868" y="1288687"/>
                    <a:pt x="985425" y="1312130"/>
                  </a:cubicBezTo>
                  <a:cubicBezTo>
                    <a:pt x="961982" y="1335573"/>
                    <a:pt x="930187" y="1348742"/>
                    <a:pt x="897034" y="1348742"/>
                  </a:cubicBezTo>
                  <a:lnTo>
                    <a:pt x="125004" y="1348742"/>
                  </a:lnTo>
                  <a:cubicBezTo>
                    <a:pt x="91851" y="1348742"/>
                    <a:pt x="60055" y="1335573"/>
                    <a:pt x="36613" y="1312130"/>
                  </a:cubicBezTo>
                  <a:cubicBezTo>
                    <a:pt x="13170" y="1288687"/>
                    <a:pt x="0" y="1256892"/>
                    <a:pt x="0" y="1223739"/>
                  </a:cubicBezTo>
                  <a:lnTo>
                    <a:pt x="0" y="125004"/>
                  </a:lnTo>
                  <a:cubicBezTo>
                    <a:pt x="0" y="91851"/>
                    <a:pt x="13170" y="60055"/>
                    <a:pt x="36613" y="36613"/>
                  </a:cubicBezTo>
                  <a:cubicBezTo>
                    <a:pt x="60055" y="13170"/>
                    <a:pt x="91851" y="0"/>
                    <a:pt x="125004"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4" id="14"/>
            <p:cNvSpPr txBox="true"/>
            <p:nvPr/>
          </p:nvSpPr>
          <p:spPr>
            <a:xfrm>
              <a:off x="0" y="-95250"/>
              <a:ext cx="1022038" cy="144399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5" id="15"/>
          <p:cNvGrpSpPr/>
          <p:nvPr/>
        </p:nvGrpSpPr>
        <p:grpSpPr>
          <a:xfrm rot="0">
            <a:off x="10350026" y="4577980"/>
            <a:ext cx="1699385" cy="169938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sq">
              <a:solidFill>
                <a:srgbClr val="FFFFFF"/>
              </a:solidFill>
              <a:prstDash val="solid"/>
              <a:miter/>
            </a:ln>
          </p:spPr>
        </p:sp>
        <p:sp>
          <p:nvSpPr>
            <p:cNvPr name="TextBox 17" id="17"/>
            <p:cNvSpPr txBox="true"/>
            <p:nvPr/>
          </p:nvSpPr>
          <p:spPr>
            <a:xfrm>
              <a:off x="76200" y="-19050"/>
              <a:ext cx="660400" cy="755650"/>
            </a:xfrm>
            <a:prstGeom prst="rect">
              <a:avLst/>
            </a:prstGeom>
          </p:spPr>
          <p:txBody>
            <a:bodyPr anchor="ctr" rtlCol="false" tIns="50800" lIns="50800" bIns="50800" rIns="50800"/>
            <a:lstStyle/>
            <a:p>
              <a:pPr algn="ctr" marL="0" indent="0" lvl="0">
                <a:lnSpc>
                  <a:spcPts val="7262"/>
                </a:lnSpc>
                <a:spcBef>
                  <a:spcPct val="0"/>
                </a:spcBef>
              </a:pPr>
              <a:r>
                <a:rPr lang="en-US" sz="5187">
                  <a:solidFill>
                    <a:srgbClr val="FFFFFF"/>
                  </a:solidFill>
                  <a:latin typeface="Montserrat Classic Bold"/>
                </a:rPr>
                <a:t>06</a:t>
              </a:r>
            </a:p>
          </p:txBody>
        </p:sp>
      </p:grpSp>
      <p:sp>
        <p:nvSpPr>
          <p:cNvPr name="Freeform 18" id="18"/>
          <p:cNvSpPr/>
          <p:nvPr/>
        </p:nvSpPr>
        <p:spPr>
          <a:xfrm flipH="true" flipV="true" rot="0">
            <a:off x="16780899" y="292042"/>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3"/>
            <a:stretch>
              <a:fillRect l="-321036" t="0" r="0" b="-144015"/>
            </a:stretch>
          </a:blipFill>
        </p:spPr>
      </p:sp>
      <p:sp>
        <p:nvSpPr>
          <p:cNvPr name="TextBox 19" id="19"/>
          <p:cNvSpPr txBox="true"/>
          <p:nvPr/>
        </p:nvSpPr>
        <p:spPr>
          <a:xfrm rot="0">
            <a:off x="3427675" y="2158567"/>
            <a:ext cx="4967026" cy="970817"/>
          </a:xfrm>
          <a:prstGeom prst="rect">
            <a:avLst/>
          </a:prstGeom>
        </p:spPr>
        <p:txBody>
          <a:bodyPr anchor="t" rtlCol="false" tIns="0" lIns="0" bIns="0" rIns="0">
            <a:spAutoFit/>
          </a:bodyPr>
          <a:lstStyle/>
          <a:p>
            <a:pPr algn="l" marL="0" indent="0" lvl="0">
              <a:lnSpc>
                <a:spcPts val="7963"/>
              </a:lnSpc>
              <a:spcBef>
                <a:spcPct val="0"/>
              </a:spcBef>
            </a:pPr>
            <a:r>
              <a:rPr lang="en-US" sz="5687">
                <a:solidFill>
                  <a:srgbClr val="FFFFFF"/>
                </a:solidFill>
                <a:latin typeface="Montserrat Classic Bold"/>
              </a:rPr>
              <a:t>Components</a:t>
            </a:r>
          </a:p>
        </p:txBody>
      </p:sp>
      <p:sp>
        <p:nvSpPr>
          <p:cNvPr name="TextBox 20" id="20"/>
          <p:cNvSpPr txBox="true"/>
          <p:nvPr/>
        </p:nvSpPr>
        <p:spPr>
          <a:xfrm rot="0">
            <a:off x="14822245" y="6229517"/>
            <a:ext cx="977964"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4" tooltip="https://www.farnell.com/datasheets/2171929.pdf"/>
              </a:rPr>
              <a:t>Buzzer</a:t>
            </a:r>
          </a:p>
        </p:txBody>
      </p:sp>
      <p:sp>
        <p:nvSpPr>
          <p:cNvPr name="TextBox 21" id="21"/>
          <p:cNvSpPr txBox="true"/>
          <p:nvPr/>
        </p:nvSpPr>
        <p:spPr>
          <a:xfrm rot="0">
            <a:off x="14728039" y="8107059"/>
            <a:ext cx="1166377"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5" tooltip="https://www.farnell.com/datasheets/1789499.pdf"/>
              </a:rPr>
              <a:t>Transistor</a:t>
            </a:r>
          </a:p>
        </p:txBody>
      </p:sp>
      <p:sp>
        <p:nvSpPr>
          <p:cNvPr name="TextBox 22" id="22"/>
          <p:cNvSpPr txBox="true"/>
          <p:nvPr/>
        </p:nvSpPr>
        <p:spPr>
          <a:xfrm rot="0">
            <a:off x="6153610" y="6403948"/>
            <a:ext cx="1869341"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6" tooltip="https://www.gotronic.fr/pj2-35240-2301.pdf"/>
              </a:rPr>
              <a:t>Sound Sensor</a:t>
            </a:r>
          </a:p>
        </p:txBody>
      </p:sp>
      <p:sp>
        <p:nvSpPr>
          <p:cNvPr name="Freeform 23" id="23"/>
          <p:cNvSpPr/>
          <p:nvPr/>
        </p:nvSpPr>
        <p:spPr>
          <a:xfrm flipH="false" flipV="false" rot="0">
            <a:off x="6462657" y="6747229"/>
            <a:ext cx="1251247" cy="1210052"/>
          </a:xfrm>
          <a:custGeom>
            <a:avLst/>
            <a:gdLst/>
            <a:ahLst/>
            <a:cxnLst/>
            <a:rect r="r" b="b" t="t" l="l"/>
            <a:pathLst>
              <a:path h="1210052" w="1251247">
                <a:moveTo>
                  <a:pt x="0" y="0"/>
                </a:moveTo>
                <a:lnTo>
                  <a:pt x="1251247" y="0"/>
                </a:lnTo>
                <a:lnTo>
                  <a:pt x="1251247" y="1210052"/>
                </a:lnTo>
                <a:lnTo>
                  <a:pt x="0" y="1210052"/>
                </a:lnTo>
                <a:lnTo>
                  <a:pt x="0" y="0"/>
                </a:lnTo>
                <a:close/>
              </a:path>
            </a:pathLst>
          </a:custGeom>
          <a:blipFill>
            <a:blip r:embed="rId7"/>
            <a:stretch>
              <a:fillRect l="-13598" t="-17465" r="-20203" b="-20891"/>
            </a:stretch>
          </a:blipFill>
        </p:spPr>
      </p:sp>
      <p:sp>
        <p:nvSpPr>
          <p:cNvPr name="TextBox 24" id="24"/>
          <p:cNvSpPr txBox="true"/>
          <p:nvPr/>
        </p:nvSpPr>
        <p:spPr>
          <a:xfrm rot="0">
            <a:off x="6333851" y="7980500"/>
            <a:ext cx="1508859" cy="525780"/>
          </a:xfrm>
          <a:prstGeom prst="rect">
            <a:avLst/>
          </a:prstGeom>
        </p:spPr>
        <p:txBody>
          <a:bodyPr anchor="t" rtlCol="false" tIns="0" lIns="0" bIns="0" rIns="0">
            <a:spAutoFit/>
          </a:bodyPr>
          <a:lstStyle/>
          <a:p>
            <a:pPr algn="ctr">
              <a:lnSpc>
                <a:spcPts val="2160"/>
              </a:lnSpc>
            </a:pPr>
            <a:r>
              <a:rPr lang="en-US" sz="1500">
                <a:solidFill>
                  <a:srgbClr val="FFFFFF"/>
                </a:solidFill>
                <a:latin typeface="Montserrat"/>
              </a:rPr>
              <a:t>Description: </a:t>
            </a:r>
          </a:p>
          <a:p>
            <a:pPr algn="ctr">
              <a:lnSpc>
                <a:spcPts val="2160"/>
              </a:lnSpc>
            </a:pPr>
            <a:r>
              <a:rPr lang="en-US" sz="1500" u="sng">
                <a:solidFill>
                  <a:srgbClr val="FFFFFF"/>
                </a:solidFill>
                <a:latin typeface="Montserrat"/>
                <a:hlinkClick r:id="rId8" tooltip="https://www.sonelec-musique.com/electronique_bases_alim_micro_electret.html"/>
              </a:rPr>
              <a:t>click the link</a:t>
            </a:r>
          </a:p>
        </p:txBody>
      </p:sp>
      <p:sp>
        <p:nvSpPr>
          <p:cNvPr name="TextBox 25" id="25"/>
          <p:cNvSpPr txBox="true"/>
          <p:nvPr/>
        </p:nvSpPr>
        <p:spPr>
          <a:xfrm rot="0">
            <a:off x="10579491" y="6403948"/>
            <a:ext cx="1240457"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Italics"/>
                <a:hlinkClick r:id="rId9" tooltip="https://components101.com/switches/spdt-toggle-switch"/>
              </a:rPr>
              <a:t>Switch</a:t>
            </a:r>
          </a:p>
        </p:txBody>
      </p:sp>
      <p:sp>
        <p:nvSpPr>
          <p:cNvPr name="Freeform 26" id="26"/>
          <p:cNvSpPr/>
          <p:nvPr/>
        </p:nvSpPr>
        <p:spPr>
          <a:xfrm flipH="false" flipV="false" rot="0">
            <a:off x="10457732" y="6808227"/>
            <a:ext cx="1483975" cy="1149054"/>
          </a:xfrm>
          <a:custGeom>
            <a:avLst/>
            <a:gdLst/>
            <a:ahLst/>
            <a:cxnLst/>
            <a:rect r="r" b="b" t="t" l="l"/>
            <a:pathLst>
              <a:path h="1149054" w="1483975">
                <a:moveTo>
                  <a:pt x="0" y="0"/>
                </a:moveTo>
                <a:lnTo>
                  <a:pt x="1483975" y="0"/>
                </a:lnTo>
                <a:lnTo>
                  <a:pt x="1483975" y="1149054"/>
                </a:lnTo>
                <a:lnTo>
                  <a:pt x="0" y="1149054"/>
                </a:lnTo>
                <a:lnTo>
                  <a:pt x="0" y="0"/>
                </a:lnTo>
                <a:close/>
              </a:path>
            </a:pathLst>
          </a:custGeom>
          <a:blipFill>
            <a:blip r:embed="rId10"/>
            <a:stretch>
              <a:fillRect l="-14027" t="-4313" r="-29390" b="0"/>
            </a:stretch>
          </a:blipFill>
        </p:spPr>
      </p:sp>
      <p:sp>
        <p:nvSpPr>
          <p:cNvPr name="Freeform 27" id="27"/>
          <p:cNvSpPr/>
          <p:nvPr/>
        </p:nvSpPr>
        <p:spPr>
          <a:xfrm flipH="false" flipV="false" rot="0">
            <a:off x="8136582" y="1962027"/>
            <a:ext cx="1114355" cy="1468673"/>
          </a:xfrm>
          <a:custGeom>
            <a:avLst/>
            <a:gdLst/>
            <a:ahLst/>
            <a:cxnLst/>
            <a:rect r="r" b="b" t="t" l="l"/>
            <a:pathLst>
              <a:path h="1468673" w="1114355">
                <a:moveTo>
                  <a:pt x="0" y="0"/>
                </a:moveTo>
                <a:lnTo>
                  <a:pt x="1114355" y="0"/>
                </a:lnTo>
                <a:lnTo>
                  <a:pt x="1114355" y="1468672"/>
                </a:lnTo>
                <a:lnTo>
                  <a:pt x="0" y="1468672"/>
                </a:lnTo>
                <a:lnTo>
                  <a:pt x="0" y="0"/>
                </a:lnTo>
                <a:close/>
              </a:path>
            </a:pathLst>
          </a:custGeom>
          <a:blipFill>
            <a:blip r:embed="rId11"/>
            <a:stretch>
              <a:fillRect l="0" t="0" r="0" b="0"/>
            </a:stretch>
          </a:blipFill>
        </p:spPr>
      </p:sp>
    </p:spTree>
  </p:cSld>
  <p:clrMapOvr>
    <a:masterClrMapping/>
  </p:clrMapOvr>
  <p:transition spd="slow">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grpSp>
        <p:nvGrpSpPr>
          <p:cNvPr name="Group 3" id="3"/>
          <p:cNvGrpSpPr/>
          <p:nvPr/>
        </p:nvGrpSpPr>
        <p:grpSpPr>
          <a:xfrm rot="0">
            <a:off x="5588299" y="607547"/>
            <a:ext cx="7111403" cy="1654315"/>
            <a:chOff x="0" y="0"/>
            <a:chExt cx="2103238" cy="489273"/>
          </a:xfrm>
        </p:grpSpPr>
        <p:sp>
          <p:nvSpPr>
            <p:cNvPr name="Freeform 4" id="4"/>
            <p:cNvSpPr/>
            <p:nvPr/>
          </p:nvSpPr>
          <p:spPr>
            <a:xfrm flipH="false" flipV="false" rot="0">
              <a:off x="0" y="0"/>
              <a:ext cx="2103238" cy="489273"/>
            </a:xfrm>
            <a:custGeom>
              <a:avLst/>
              <a:gdLst/>
              <a:ahLst/>
              <a:cxnLst/>
              <a:rect r="r" b="b" t="t" l="l"/>
              <a:pathLst>
                <a:path h="489273" w="2103238">
                  <a:moveTo>
                    <a:pt x="64231" y="0"/>
                  </a:moveTo>
                  <a:lnTo>
                    <a:pt x="2039007" y="0"/>
                  </a:lnTo>
                  <a:cubicBezTo>
                    <a:pt x="2056042" y="0"/>
                    <a:pt x="2072379" y="6767"/>
                    <a:pt x="2084425" y="18813"/>
                  </a:cubicBezTo>
                  <a:cubicBezTo>
                    <a:pt x="2096470" y="30859"/>
                    <a:pt x="2103238" y="47196"/>
                    <a:pt x="2103238" y="64231"/>
                  </a:cubicBezTo>
                  <a:lnTo>
                    <a:pt x="2103238" y="425042"/>
                  </a:lnTo>
                  <a:cubicBezTo>
                    <a:pt x="2103238" y="460516"/>
                    <a:pt x="2074481" y="489273"/>
                    <a:pt x="2039007" y="489273"/>
                  </a:cubicBezTo>
                  <a:lnTo>
                    <a:pt x="64231" y="489273"/>
                  </a:lnTo>
                  <a:cubicBezTo>
                    <a:pt x="28757" y="489273"/>
                    <a:pt x="0" y="460516"/>
                    <a:pt x="0" y="425042"/>
                  </a:cubicBezTo>
                  <a:lnTo>
                    <a:pt x="0" y="64231"/>
                  </a:lnTo>
                  <a:cubicBezTo>
                    <a:pt x="0" y="28757"/>
                    <a:pt x="28757" y="0"/>
                    <a:pt x="64231" y="0"/>
                  </a:cubicBezTo>
                  <a:close/>
                </a:path>
              </a:pathLst>
            </a:custGeom>
            <a:gradFill rotWithShape="true">
              <a:gsLst>
                <a:gs pos="0">
                  <a:srgbClr val="4FB6E8">
                    <a:alpha val="100000"/>
                  </a:srgbClr>
                </a:gs>
                <a:gs pos="100000">
                  <a:srgbClr val="2B69B4">
                    <a:alpha val="100000"/>
                  </a:srgbClr>
                </a:gs>
              </a:gsLst>
              <a:path path="circle">
                <a:fillToRect l="0" r="100000" t="0" b="100000"/>
              </a:path>
              <a:tileRect r="0" l="-100000" b="0" t="-100000"/>
            </a:gradFill>
            <a:ln w="57150" cap="rnd">
              <a:solidFill>
                <a:srgbClr val="FFFFFF"/>
              </a:solidFill>
              <a:prstDash val="solid"/>
              <a:round/>
            </a:ln>
          </p:spPr>
        </p:sp>
        <p:sp>
          <p:nvSpPr>
            <p:cNvPr name="TextBox 5" id="5"/>
            <p:cNvSpPr txBox="true"/>
            <p:nvPr/>
          </p:nvSpPr>
          <p:spPr>
            <a:xfrm>
              <a:off x="0" y="-95250"/>
              <a:ext cx="2103238" cy="584523"/>
            </a:xfrm>
            <a:prstGeom prst="rect">
              <a:avLst/>
            </a:prstGeom>
          </p:spPr>
          <p:txBody>
            <a:bodyPr anchor="ctr" rtlCol="false" tIns="50800" lIns="50800" bIns="50800" rIns="50800"/>
            <a:lstStyle/>
            <a:p>
              <a:pPr algn="ctr" marL="0" indent="0" lvl="0">
                <a:lnSpc>
                  <a:spcPts val="3706"/>
                </a:lnSpc>
                <a:spcBef>
                  <a:spcPct val="0"/>
                </a:spcBef>
              </a:pPr>
            </a:p>
          </p:txBody>
        </p:sp>
      </p:grpSp>
      <p:sp>
        <p:nvSpPr>
          <p:cNvPr name="Freeform 6" id="6"/>
          <p:cNvSpPr/>
          <p:nvPr/>
        </p:nvSpPr>
        <p:spPr>
          <a:xfrm flipH="true" flipV="true" rot="0">
            <a:off x="16780899" y="292042"/>
            <a:ext cx="1507101" cy="1969820"/>
          </a:xfrm>
          <a:custGeom>
            <a:avLst/>
            <a:gdLst/>
            <a:ahLst/>
            <a:cxnLst/>
            <a:rect r="r" b="b" t="t" l="l"/>
            <a:pathLst>
              <a:path h="1969820" w="1507101">
                <a:moveTo>
                  <a:pt x="1507101" y="1969820"/>
                </a:moveTo>
                <a:lnTo>
                  <a:pt x="0" y="1969820"/>
                </a:lnTo>
                <a:lnTo>
                  <a:pt x="0" y="0"/>
                </a:lnTo>
                <a:lnTo>
                  <a:pt x="1507101" y="0"/>
                </a:lnTo>
                <a:lnTo>
                  <a:pt x="1507101" y="1969820"/>
                </a:lnTo>
                <a:close/>
              </a:path>
            </a:pathLst>
          </a:custGeom>
          <a:blipFill>
            <a:blip r:embed="rId3"/>
            <a:stretch>
              <a:fillRect l="-321036" t="0" r="0" b="-144015"/>
            </a:stretch>
          </a:blipFill>
        </p:spPr>
      </p:sp>
      <p:sp>
        <p:nvSpPr>
          <p:cNvPr name="TextBox 7" id="7"/>
          <p:cNvSpPr txBox="true"/>
          <p:nvPr/>
        </p:nvSpPr>
        <p:spPr>
          <a:xfrm rot="0">
            <a:off x="7824634" y="896908"/>
            <a:ext cx="2638732" cy="970817"/>
          </a:xfrm>
          <a:prstGeom prst="rect">
            <a:avLst/>
          </a:prstGeom>
        </p:spPr>
        <p:txBody>
          <a:bodyPr anchor="t" rtlCol="false" tIns="0" lIns="0" bIns="0" rIns="0">
            <a:spAutoFit/>
          </a:bodyPr>
          <a:lstStyle/>
          <a:p>
            <a:pPr algn="l" marL="0" indent="0" lvl="0">
              <a:lnSpc>
                <a:spcPts val="7963"/>
              </a:lnSpc>
              <a:spcBef>
                <a:spcPct val="0"/>
              </a:spcBef>
            </a:pPr>
            <a:r>
              <a:rPr lang="en-US" sz="5687">
                <a:solidFill>
                  <a:srgbClr val="FFFFFF"/>
                </a:solidFill>
                <a:latin typeface="Montserrat Classic Bold"/>
              </a:rPr>
              <a:t>Circuit</a:t>
            </a:r>
          </a:p>
        </p:txBody>
      </p:sp>
      <p:sp>
        <p:nvSpPr>
          <p:cNvPr name="TextBox 8" id="8"/>
          <p:cNvSpPr txBox="true"/>
          <p:nvPr/>
        </p:nvSpPr>
        <p:spPr>
          <a:xfrm rot="0">
            <a:off x="14822245" y="6229517"/>
            <a:ext cx="977964"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4" tooltip="https://www.farnell.com/datasheets/2171929.pdf"/>
              </a:rPr>
              <a:t>Buzzer</a:t>
            </a:r>
          </a:p>
        </p:txBody>
      </p:sp>
      <p:sp>
        <p:nvSpPr>
          <p:cNvPr name="TextBox 9" id="9"/>
          <p:cNvSpPr txBox="true"/>
          <p:nvPr/>
        </p:nvSpPr>
        <p:spPr>
          <a:xfrm rot="0">
            <a:off x="14728039" y="8107059"/>
            <a:ext cx="1166377" cy="238506"/>
          </a:xfrm>
          <a:prstGeom prst="rect">
            <a:avLst/>
          </a:prstGeom>
        </p:spPr>
        <p:txBody>
          <a:bodyPr anchor="t" rtlCol="false" tIns="0" lIns="0" bIns="0" rIns="0">
            <a:spAutoFit/>
          </a:bodyPr>
          <a:lstStyle/>
          <a:p>
            <a:pPr algn="ctr">
              <a:lnSpc>
                <a:spcPts val="1887"/>
              </a:lnSpc>
            </a:pPr>
            <a:r>
              <a:rPr lang="en-US" sz="1700" u="sng">
                <a:solidFill>
                  <a:srgbClr val="000000"/>
                </a:solidFill>
                <a:latin typeface="Montserrat Classic Bold"/>
                <a:hlinkClick r:id="rId5" tooltip="https://www.farnell.com/datasheets/1789499.pdf"/>
              </a:rPr>
              <a:t>Transistor</a:t>
            </a:r>
          </a:p>
        </p:txBody>
      </p:sp>
      <p:sp>
        <p:nvSpPr>
          <p:cNvPr name="Freeform 10" id="10"/>
          <p:cNvSpPr/>
          <p:nvPr/>
        </p:nvSpPr>
        <p:spPr>
          <a:xfrm flipH="false" flipV="false" rot="0">
            <a:off x="10506464" y="900762"/>
            <a:ext cx="749299" cy="1067884"/>
          </a:xfrm>
          <a:custGeom>
            <a:avLst/>
            <a:gdLst/>
            <a:ahLst/>
            <a:cxnLst/>
            <a:rect r="r" b="b" t="t" l="l"/>
            <a:pathLst>
              <a:path h="1067884" w="749299">
                <a:moveTo>
                  <a:pt x="0" y="0"/>
                </a:moveTo>
                <a:lnTo>
                  <a:pt x="749299" y="0"/>
                </a:lnTo>
                <a:lnTo>
                  <a:pt x="749299" y="1067885"/>
                </a:lnTo>
                <a:lnTo>
                  <a:pt x="0" y="1067885"/>
                </a:lnTo>
                <a:lnTo>
                  <a:pt x="0" y="0"/>
                </a:lnTo>
                <a:close/>
              </a:path>
            </a:pathLst>
          </a:custGeom>
          <a:blipFill>
            <a:blip r:embed="rId6"/>
            <a:stretch>
              <a:fillRect l="0" t="0" r="0" b="0"/>
            </a:stretch>
          </a:blipFill>
        </p:spPr>
      </p:sp>
      <p:grpSp>
        <p:nvGrpSpPr>
          <p:cNvPr name="Group 11" id="11"/>
          <p:cNvGrpSpPr/>
          <p:nvPr/>
        </p:nvGrpSpPr>
        <p:grpSpPr>
          <a:xfrm rot="0">
            <a:off x="4489703" y="2366714"/>
            <a:ext cx="9308594" cy="7687506"/>
            <a:chOff x="0" y="0"/>
            <a:chExt cx="12411459" cy="10250007"/>
          </a:xfrm>
        </p:grpSpPr>
        <p:sp>
          <p:nvSpPr>
            <p:cNvPr name="Freeform 12" id="12"/>
            <p:cNvSpPr/>
            <p:nvPr/>
          </p:nvSpPr>
          <p:spPr>
            <a:xfrm flipH="false" flipV="false" rot="0">
              <a:off x="0" y="0"/>
              <a:ext cx="12411459" cy="10250007"/>
            </a:xfrm>
            <a:custGeom>
              <a:avLst/>
              <a:gdLst/>
              <a:ahLst/>
              <a:cxnLst/>
              <a:rect r="r" b="b" t="t" l="l"/>
              <a:pathLst>
                <a:path h="10250007" w="12411459">
                  <a:moveTo>
                    <a:pt x="0" y="0"/>
                  </a:moveTo>
                  <a:lnTo>
                    <a:pt x="12411459" y="0"/>
                  </a:lnTo>
                  <a:lnTo>
                    <a:pt x="12411459" y="10250007"/>
                  </a:lnTo>
                  <a:lnTo>
                    <a:pt x="0" y="10250007"/>
                  </a:lnTo>
                  <a:lnTo>
                    <a:pt x="0" y="0"/>
                  </a:lnTo>
                  <a:close/>
                </a:path>
              </a:pathLst>
            </a:custGeom>
            <a:blipFill>
              <a:blip r:embed="rId7"/>
              <a:stretch>
                <a:fillRect l="0" t="0" r="0" b="0"/>
              </a:stretch>
            </a:blipFill>
          </p:spPr>
        </p:sp>
        <p:grpSp>
          <p:nvGrpSpPr>
            <p:cNvPr name="Group 13" id="13"/>
            <p:cNvGrpSpPr/>
            <p:nvPr/>
          </p:nvGrpSpPr>
          <p:grpSpPr>
            <a:xfrm rot="0">
              <a:off x="9374759" y="0"/>
              <a:ext cx="1785234" cy="3070274"/>
              <a:chOff x="0" y="0"/>
              <a:chExt cx="364978" cy="627696"/>
            </a:xfrm>
          </p:grpSpPr>
          <p:sp>
            <p:nvSpPr>
              <p:cNvPr name="Freeform 14" id="14"/>
              <p:cNvSpPr/>
              <p:nvPr/>
            </p:nvSpPr>
            <p:spPr>
              <a:xfrm flipH="false" flipV="false" rot="0">
                <a:off x="0" y="0"/>
                <a:ext cx="364978" cy="627696"/>
              </a:xfrm>
              <a:custGeom>
                <a:avLst/>
                <a:gdLst/>
                <a:ahLst/>
                <a:cxnLst/>
                <a:rect r="r" b="b" t="t" l="l"/>
                <a:pathLst>
                  <a:path h="627696" w="364978">
                    <a:moveTo>
                      <a:pt x="0" y="0"/>
                    </a:moveTo>
                    <a:lnTo>
                      <a:pt x="364978" y="0"/>
                    </a:lnTo>
                    <a:lnTo>
                      <a:pt x="364978" y="627696"/>
                    </a:lnTo>
                    <a:lnTo>
                      <a:pt x="0" y="627696"/>
                    </a:lnTo>
                    <a:close/>
                  </a:path>
                </a:pathLst>
              </a:custGeom>
              <a:solidFill>
                <a:srgbClr val="333333"/>
              </a:solidFill>
            </p:spPr>
          </p:sp>
          <p:sp>
            <p:nvSpPr>
              <p:cNvPr name="TextBox 15" id="15"/>
              <p:cNvSpPr txBox="true"/>
              <p:nvPr/>
            </p:nvSpPr>
            <p:spPr>
              <a:xfrm>
                <a:off x="0" y="-66675"/>
                <a:ext cx="364978" cy="694371"/>
              </a:xfrm>
              <a:prstGeom prst="rect">
                <a:avLst/>
              </a:prstGeom>
            </p:spPr>
            <p:txBody>
              <a:bodyPr anchor="ctr" rtlCol="false" tIns="50800" lIns="50800" bIns="50800" rIns="50800"/>
              <a:lstStyle/>
              <a:p>
                <a:pPr algn="ctr">
                  <a:lnSpc>
                    <a:spcPts val="2135"/>
                  </a:lnSpc>
                </a:pPr>
              </a:p>
            </p:txBody>
          </p:sp>
        </p:grpSp>
        <p:sp>
          <p:nvSpPr>
            <p:cNvPr name="Freeform 16" id="16"/>
            <p:cNvSpPr/>
            <p:nvPr/>
          </p:nvSpPr>
          <p:spPr>
            <a:xfrm flipH="false" flipV="false" rot="-5400000">
              <a:off x="9076445" y="703186"/>
              <a:ext cx="2948942" cy="1785234"/>
            </a:xfrm>
            <a:custGeom>
              <a:avLst/>
              <a:gdLst/>
              <a:ahLst/>
              <a:cxnLst/>
              <a:rect r="r" b="b" t="t" l="l"/>
              <a:pathLst>
                <a:path h="1785234" w="2948942">
                  <a:moveTo>
                    <a:pt x="0" y="0"/>
                  </a:moveTo>
                  <a:lnTo>
                    <a:pt x="2948941" y="0"/>
                  </a:lnTo>
                  <a:lnTo>
                    <a:pt x="2948941" y="1785234"/>
                  </a:lnTo>
                  <a:lnTo>
                    <a:pt x="0" y="1785234"/>
                  </a:lnTo>
                  <a:lnTo>
                    <a:pt x="0" y="0"/>
                  </a:lnTo>
                  <a:close/>
                </a:path>
              </a:pathLst>
            </a:custGeom>
            <a:blipFill>
              <a:blip r:embed="rId8"/>
              <a:stretch>
                <a:fillRect l="0" t="0" r="0" b="0"/>
              </a:stretch>
            </a:blipFill>
          </p:spPr>
        </p:sp>
      </p:grpSp>
    </p:spTree>
  </p:cSld>
  <p:clrMapOvr>
    <a:masterClrMapping/>
  </p:clrMapOvr>
  <p:transition spd="fast">
    <p:wipe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sp>
        <p:nvSpPr>
          <p:cNvPr name="Freeform 3" id="3"/>
          <p:cNvSpPr/>
          <p:nvPr/>
        </p:nvSpPr>
        <p:spPr>
          <a:xfrm flipH="false" flipV="false" rot="-5400000">
            <a:off x="15726352" y="2921253"/>
            <a:ext cx="4129085" cy="994211"/>
          </a:xfrm>
          <a:custGeom>
            <a:avLst/>
            <a:gdLst/>
            <a:ahLst/>
            <a:cxnLst/>
            <a:rect r="r" b="b" t="t" l="l"/>
            <a:pathLst>
              <a:path h="994211" w="4129085">
                <a:moveTo>
                  <a:pt x="0" y="0"/>
                </a:moveTo>
                <a:lnTo>
                  <a:pt x="4129085" y="0"/>
                </a:lnTo>
                <a:lnTo>
                  <a:pt x="4129085" y="994211"/>
                </a:lnTo>
                <a:lnTo>
                  <a:pt x="0" y="994211"/>
                </a:lnTo>
                <a:lnTo>
                  <a:pt x="0" y="0"/>
                </a:lnTo>
                <a:close/>
              </a:path>
            </a:pathLst>
          </a:custGeom>
          <a:blipFill>
            <a:blip r:embed="rId3"/>
            <a:stretch>
              <a:fillRect l="0" t="0" r="-21630" b="-396940"/>
            </a:stretch>
          </a:blipFill>
        </p:spPr>
      </p:sp>
      <p:grpSp>
        <p:nvGrpSpPr>
          <p:cNvPr name="Group 4" id="4"/>
          <p:cNvGrpSpPr/>
          <p:nvPr/>
        </p:nvGrpSpPr>
        <p:grpSpPr>
          <a:xfrm rot="0">
            <a:off x="9871972" y="1353816"/>
            <a:ext cx="7214740" cy="6716923"/>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solidFill>
            <a:ln w="12700">
              <a:solidFill>
                <a:srgbClr val="000000"/>
              </a:solidFill>
            </a:ln>
          </p:spPr>
        </p:sp>
      </p:grpSp>
      <p:grpSp>
        <p:nvGrpSpPr>
          <p:cNvPr name="Group 6" id="6"/>
          <p:cNvGrpSpPr/>
          <p:nvPr/>
        </p:nvGrpSpPr>
        <p:grpSpPr>
          <a:xfrm rot="0">
            <a:off x="1028700" y="2879756"/>
            <a:ext cx="11261563" cy="5668167"/>
            <a:chOff x="0" y="0"/>
            <a:chExt cx="3330671" cy="1676393"/>
          </a:xfrm>
        </p:grpSpPr>
        <p:sp>
          <p:nvSpPr>
            <p:cNvPr name="Freeform 7" id="7"/>
            <p:cNvSpPr/>
            <p:nvPr/>
          </p:nvSpPr>
          <p:spPr>
            <a:xfrm flipH="false" flipV="false" rot="0">
              <a:off x="0" y="0"/>
              <a:ext cx="3330672" cy="1676393"/>
            </a:xfrm>
            <a:custGeom>
              <a:avLst/>
              <a:gdLst/>
              <a:ahLst/>
              <a:cxnLst/>
              <a:rect r="r" b="b" t="t" l="l"/>
              <a:pathLst>
                <a:path h="1676393" w="3330672">
                  <a:moveTo>
                    <a:pt x="40560" y="0"/>
                  </a:moveTo>
                  <a:lnTo>
                    <a:pt x="3290111" y="0"/>
                  </a:lnTo>
                  <a:cubicBezTo>
                    <a:pt x="3300868" y="0"/>
                    <a:pt x="3311185" y="4273"/>
                    <a:pt x="3318792" y="11880"/>
                  </a:cubicBezTo>
                  <a:cubicBezTo>
                    <a:pt x="3326398" y="19486"/>
                    <a:pt x="3330672" y="29803"/>
                    <a:pt x="3330672" y="40560"/>
                  </a:cubicBezTo>
                  <a:lnTo>
                    <a:pt x="3330672" y="1635832"/>
                  </a:lnTo>
                  <a:cubicBezTo>
                    <a:pt x="3330672" y="1646590"/>
                    <a:pt x="3326398" y="1656906"/>
                    <a:pt x="3318792" y="1664513"/>
                  </a:cubicBezTo>
                  <a:cubicBezTo>
                    <a:pt x="3311185" y="1672119"/>
                    <a:pt x="3300868" y="1676393"/>
                    <a:pt x="3290111" y="1676393"/>
                  </a:cubicBezTo>
                  <a:lnTo>
                    <a:pt x="40560" y="1676393"/>
                  </a:lnTo>
                  <a:cubicBezTo>
                    <a:pt x="29803" y="1676393"/>
                    <a:pt x="19486" y="1672119"/>
                    <a:pt x="11880" y="1664513"/>
                  </a:cubicBezTo>
                  <a:cubicBezTo>
                    <a:pt x="4273" y="1656906"/>
                    <a:pt x="0" y="1646590"/>
                    <a:pt x="0" y="1635832"/>
                  </a:cubicBezTo>
                  <a:lnTo>
                    <a:pt x="0" y="40560"/>
                  </a:lnTo>
                  <a:cubicBezTo>
                    <a:pt x="0" y="29803"/>
                    <a:pt x="4273" y="19486"/>
                    <a:pt x="11880" y="11880"/>
                  </a:cubicBezTo>
                  <a:cubicBezTo>
                    <a:pt x="19486" y="4273"/>
                    <a:pt x="29803" y="0"/>
                    <a:pt x="40560"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3330671" cy="1771643"/>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9" id="9"/>
          <p:cNvGrpSpPr/>
          <p:nvPr/>
        </p:nvGrpSpPr>
        <p:grpSpPr>
          <a:xfrm rot="0">
            <a:off x="1028700" y="1353816"/>
            <a:ext cx="9178325" cy="1290136"/>
            <a:chOff x="0" y="0"/>
            <a:chExt cx="2960236" cy="416101"/>
          </a:xfrm>
        </p:grpSpPr>
        <p:sp>
          <p:nvSpPr>
            <p:cNvPr name="Freeform 10" id="10"/>
            <p:cNvSpPr/>
            <p:nvPr/>
          </p:nvSpPr>
          <p:spPr>
            <a:xfrm flipH="false" flipV="false" rot="0">
              <a:off x="0" y="0"/>
              <a:ext cx="2960236" cy="416101"/>
            </a:xfrm>
            <a:custGeom>
              <a:avLst/>
              <a:gdLst/>
              <a:ahLst/>
              <a:cxnLst/>
              <a:rect r="r" b="b" t="t" l="l"/>
              <a:pathLst>
                <a:path h="416101" w="2960236">
                  <a:moveTo>
                    <a:pt x="32897" y="0"/>
                  </a:moveTo>
                  <a:lnTo>
                    <a:pt x="2927340" y="0"/>
                  </a:lnTo>
                  <a:cubicBezTo>
                    <a:pt x="2945508" y="0"/>
                    <a:pt x="2960236" y="14728"/>
                    <a:pt x="2960236" y="32897"/>
                  </a:cubicBezTo>
                  <a:lnTo>
                    <a:pt x="2960236" y="383204"/>
                  </a:lnTo>
                  <a:cubicBezTo>
                    <a:pt x="2960236" y="401372"/>
                    <a:pt x="2945508" y="416101"/>
                    <a:pt x="2927340" y="416101"/>
                  </a:cubicBezTo>
                  <a:lnTo>
                    <a:pt x="32897" y="416101"/>
                  </a:lnTo>
                  <a:cubicBezTo>
                    <a:pt x="24172" y="416101"/>
                    <a:pt x="15804" y="412635"/>
                    <a:pt x="9635" y="406465"/>
                  </a:cubicBezTo>
                  <a:cubicBezTo>
                    <a:pt x="3466" y="400296"/>
                    <a:pt x="0" y="391929"/>
                    <a:pt x="0" y="383204"/>
                  </a:cubicBezTo>
                  <a:lnTo>
                    <a:pt x="0" y="32897"/>
                  </a:lnTo>
                  <a:cubicBezTo>
                    <a:pt x="0" y="24172"/>
                    <a:pt x="3466" y="15804"/>
                    <a:pt x="9635" y="9635"/>
                  </a:cubicBezTo>
                  <a:cubicBezTo>
                    <a:pt x="15804" y="3466"/>
                    <a:pt x="24172" y="0"/>
                    <a:pt x="32897"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1" id="11"/>
            <p:cNvSpPr txBox="true"/>
            <p:nvPr/>
          </p:nvSpPr>
          <p:spPr>
            <a:xfrm>
              <a:off x="0" y="-95250"/>
              <a:ext cx="2960236" cy="511351"/>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2" id="12"/>
          <p:cNvGrpSpPr/>
          <p:nvPr/>
        </p:nvGrpSpPr>
        <p:grpSpPr>
          <a:xfrm rot="0">
            <a:off x="9985540" y="1455027"/>
            <a:ext cx="6987604" cy="6505459"/>
            <a:chOff x="0" y="0"/>
            <a:chExt cx="6350000" cy="5911850"/>
          </a:xfrm>
        </p:grpSpPr>
        <p:sp>
          <p:nvSpPr>
            <p:cNvPr name="Freeform 13" id="1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4"/>
              <a:stretch>
                <a:fillRect l="-13027" t="0" r="-13027" b="0"/>
              </a:stretch>
            </a:blipFill>
          </p:spPr>
        </p:sp>
      </p:grpSp>
      <p:sp>
        <p:nvSpPr>
          <p:cNvPr name="Freeform 14" id="14"/>
          <p:cNvSpPr/>
          <p:nvPr/>
        </p:nvSpPr>
        <p:spPr>
          <a:xfrm flipH="false" flipV="false" rot="0">
            <a:off x="-791886" y="4673331"/>
            <a:ext cx="2319244" cy="3397408"/>
          </a:xfrm>
          <a:custGeom>
            <a:avLst/>
            <a:gdLst/>
            <a:ahLst/>
            <a:cxnLst/>
            <a:rect r="r" b="b" t="t" l="l"/>
            <a:pathLst>
              <a:path h="3397408" w="2319244">
                <a:moveTo>
                  <a:pt x="0" y="0"/>
                </a:moveTo>
                <a:lnTo>
                  <a:pt x="2319245" y="0"/>
                </a:lnTo>
                <a:lnTo>
                  <a:pt x="2319245" y="3397408"/>
                </a:lnTo>
                <a:lnTo>
                  <a:pt x="0" y="3397408"/>
                </a:lnTo>
                <a:lnTo>
                  <a:pt x="0" y="0"/>
                </a:lnTo>
                <a:close/>
              </a:path>
            </a:pathLst>
          </a:custGeom>
          <a:blipFill>
            <a:blip r:embed="rId5"/>
            <a:stretch>
              <a:fillRect l="-185101" t="-125652" r="0" b="0"/>
            </a:stretch>
          </a:blipFill>
        </p:spPr>
      </p:sp>
      <p:sp>
        <p:nvSpPr>
          <p:cNvPr name="TextBox 15" id="15"/>
          <p:cNvSpPr txBox="true"/>
          <p:nvPr/>
        </p:nvSpPr>
        <p:spPr>
          <a:xfrm rot="0">
            <a:off x="3743904" y="1498388"/>
            <a:ext cx="3747917" cy="896216"/>
          </a:xfrm>
          <a:prstGeom prst="rect">
            <a:avLst/>
          </a:prstGeom>
        </p:spPr>
        <p:txBody>
          <a:bodyPr anchor="t" rtlCol="false" tIns="0" lIns="0" bIns="0" rIns="0">
            <a:spAutoFit/>
          </a:bodyPr>
          <a:lstStyle/>
          <a:p>
            <a:pPr marL="0" indent="0" lvl="0">
              <a:lnSpc>
                <a:spcPts val="7302"/>
              </a:lnSpc>
              <a:spcBef>
                <a:spcPct val="0"/>
              </a:spcBef>
            </a:pPr>
            <a:r>
              <a:rPr lang="en-US" sz="5215">
                <a:solidFill>
                  <a:srgbClr val="FFFFFF"/>
                </a:solidFill>
                <a:latin typeface="Montserrat Classic Bold"/>
              </a:rPr>
              <a:t>Teamwork</a:t>
            </a:r>
          </a:p>
        </p:txBody>
      </p:sp>
      <p:sp>
        <p:nvSpPr>
          <p:cNvPr name="TextBox 16" id="16"/>
          <p:cNvSpPr txBox="true"/>
          <p:nvPr/>
        </p:nvSpPr>
        <p:spPr>
          <a:xfrm rot="0">
            <a:off x="1527359" y="3459406"/>
            <a:ext cx="7961519" cy="3672008"/>
          </a:xfrm>
          <a:prstGeom prst="rect">
            <a:avLst/>
          </a:prstGeom>
        </p:spPr>
        <p:txBody>
          <a:bodyPr anchor="t" rtlCol="false" tIns="0" lIns="0" bIns="0" rIns="0">
            <a:spAutoFit/>
          </a:bodyPr>
          <a:lstStyle/>
          <a:p>
            <a:pPr algn="l" marL="484952" indent="-242476" lvl="1">
              <a:lnSpc>
                <a:spcPts val="3256"/>
              </a:lnSpc>
              <a:buFont typeface="Arial"/>
              <a:buChar char="•"/>
            </a:pPr>
            <a:r>
              <a:rPr lang="en-US" sz="2246">
                <a:solidFill>
                  <a:srgbClr val="FFFFFF"/>
                </a:solidFill>
                <a:latin typeface="Montserrat"/>
              </a:rPr>
              <a:t>Embarking on the development of CorDino was a collaborative journey that showcased the strength of effective teamwork. Our three-member team was meticulously structured, with each member assigned a distinct role that played a crucial part in bringing the project to fruition. This division of responsibilities not only optimized our individual skills but also fostered a collaborative environment where the synergy of our efforts flourished.</a:t>
            </a:r>
          </a:p>
        </p:txBody>
      </p:sp>
    </p:spTree>
  </p:cSld>
  <p:clrMapOvr>
    <a:masterClrMapping/>
  </p:clrMapOvr>
  <p:transition spd="fast">
    <p:wipe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88" r="0" b="-12888"/>
            </a:stretch>
          </a:blipFill>
        </p:spPr>
      </p:sp>
      <p:sp>
        <p:nvSpPr>
          <p:cNvPr name="Freeform 3" id="3"/>
          <p:cNvSpPr/>
          <p:nvPr/>
        </p:nvSpPr>
        <p:spPr>
          <a:xfrm flipH="false" flipV="false" rot="-5400000">
            <a:off x="15726352" y="2921253"/>
            <a:ext cx="4129085" cy="994211"/>
          </a:xfrm>
          <a:custGeom>
            <a:avLst/>
            <a:gdLst/>
            <a:ahLst/>
            <a:cxnLst/>
            <a:rect r="r" b="b" t="t" l="l"/>
            <a:pathLst>
              <a:path h="994211" w="4129085">
                <a:moveTo>
                  <a:pt x="0" y="0"/>
                </a:moveTo>
                <a:lnTo>
                  <a:pt x="4129085" y="0"/>
                </a:lnTo>
                <a:lnTo>
                  <a:pt x="4129085" y="994211"/>
                </a:lnTo>
                <a:lnTo>
                  <a:pt x="0" y="994211"/>
                </a:lnTo>
                <a:lnTo>
                  <a:pt x="0" y="0"/>
                </a:lnTo>
                <a:close/>
              </a:path>
            </a:pathLst>
          </a:custGeom>
          <a:blipFill>
            <a:blip r:embed="rId3"/>
            <a:stretch>
              <a:fillRect l="0" t="0" r="-21630" b="-396940"/>
            </a:stretch>
          </a:blipFill>
        </p:spPr>
      </p:sp>
      <p:grpSp>
        <p:nvGrpSpPr>
          <p:cNvPr name="Group 4" id="4"/>
          <p:cNvGrpSpPr/>
          <p:nvPr/>
        </p:nvGrpSpPr>
        <p:grpSpPr>
          <a:xfrm rot="0">
            <a:off x="9871972" y="1353816"/>
            <a:ext cx="7214740" cy="6716923"/>
            <a:chOff x="0" y="0"/>
            <a:chExt cx="6350000" cy="5911850"/>
          </a:xfrm>
        </p:grpSpPr>
        <p:sp>
          <p:nvSpPr>
            <p:cNvPr name="Freeform 5" id="5"/>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solidFill>
            <a:ln w="12700">
              <a:solidFill>
                <a:srgbClr val="000000"/>
              </a:solidFill>
            </a:ln>
          </p:spPr>
        </p:sp>
      </p:grpSp>
      <p:grpSp>
        <p:nvGrpSpPr>
          <p:cNvPr name="Group 6" id="6"/>
          <p:cNvGrpSpPr/>
          <p:nvPr/>
        </p:nvGrpSpPr>
        <p:grpSpPr>
          <a:xfrm rot="0">
            <a:off x="1028700" y="2879756"/>
            <a:ext cx="11261563" cy="7118684"/>
            <a:chOff x="0" y="0"/>
            <a:chExt cx="3330671" cy="2105391"/>
          </a:xfrm>
        </p:grpSpPr>
        <p:sp>
          <p:nvSpPr>
            <p:cNvPr name="Freeform 7" id="7"/>
            <p:cNvSpPr/>
            <p:nvPr/>
          </p:nvSpPr>
          <p:spPr>
            <a:xfrm flipH="false" flipV="false" rot="0">
              <a:off x="0" y="0"/>
              <a:ext cx="3330672" cy="2105391"/>
            </a:xfrm>
            <a:custGeom>
              <a:avLst/>
              <a:gdLst/>
              <a:ahLst/>
              <a:cxnLst/>
              <a:rect r="r" b="b" t="t" l="l"/>
              <a:pathLst>
                <a:path h="2105391" w="3330672">
                  <a:moveTo>
                    <a:pt x="40560" y="0"/>
                  </a:moveTo>
                  <a:lnTo>
                    <a:pt x="3290111" y="0"/>
                  </a:lnTo>
                  <a:cubicBezTo>
                    <a:pt x="3300868" y="0"/>
                    <a:pt x="3311185" y="4273"/>
                    <a:pt x="3318792" y="11880"/>
                  </a:cubicBezTo>
                  <a:cubicBezTo>
                    <a:pt x="3326398" y="19486"/>
                    <a:pt x="3330672" y="29803"/>
                    <a:pt x="3330672" y="40560"/>
                  </a:cubicBezTo>
                  <a:lnTo>
                    <a:pt x="3330672" y="2064831"/>
                  </a:lnTo>
                  <a:cubicBezTo>
                    <a:pt x="3330672" y="2075588"/>
                    <a:pt x="3326398" y="2085905"/>
                    <a:pt x="3318792" y="2093511"/>
                  </a:cubicBezTo>
                  <a:cubicBezTo>
                    <a:pt x="3311185" y="2101118"/>
                    <a:pt x="3300868" y="2105391"/>
                    <a:pt x="3290111" y="2105391"/>
                  </a:cubicBezTo>
                  <a:lnTo>
                    <a:pt x="40560" y="2105391"/>
                  </a:lnTo>
                  <a:cubicBezTo>
                    <a:pt x="29803" y="2105391"/>
                    <a:pt x="19486" y="2101118"/>
                    <a:pt x="11880" y="2093511"/>
                  </a:cubicBezTo>
                  <a:cubicBezTo>
                    <a:pt x="4273" y="2085905"/>
                    <a:pt x="0" y="2075588"/>
                    <a:pt x="0" y="2064831"/>
                  </a:cubicBezTo>
                  <a:lnTo>
                    <a:pt x="0" y="40560"/>
                  </a:lnTo>
                  <a:cubicBezTo>
                    <a:pt x="0" y="29803"/>
                    <a:pt x="4273" y="19486"/>
                    <a:pt x="11880" y="11880"/>
                  </a:cubicBezTo>
                  <a:cubicBezTo>
                    <a:pt x="19486" y="4273"/>
                    <a:pt x="29803" y="0"/>
                    <a:pt x="40560" y="0"/>
                  </a:cubicBezTo>
                  <a:close/>
                </a:path>
              </a:pathLst>
            </a:custGeom>
            <a:gradFill rotWithShape="true">
              <a:gsLst>
                <a:gs pos="0">
                  <a:srgbClr val="4FB6E8">
                    <a:alpha val="100000"/>
                  </a:srgbClr>
                </a:gs>
                <a:gs pos="50000">
                  <a:srgbClr val="2B69B4">
                    <a:alpha val="100000"/>
                  </a:srgbClr>
                </a:gs>
                <a:gs pos="100000">
                  <a:srgbClr val="1C5396">
                    <a:alpha val="100000"/>
                  </a:srgbClr>
                </a:gs>
              </a:gsLst>
              <a:path path="circle">
                <a:fillToRect l="0" r="100000" t="0" b="100000"/>
              </a:path>
              <a:tileRect r="0" l="-100000" b="0" t="-100000"/>
            </a:gradFill>
            <a:ln w="57150" cap="rnd">
              <a:solidFill>
                <a:srgbClr val="FFFFFF"/>
              </a:solidFill>
              <a:prstDash val="solid"/>
              <a:round/>
            </a:ln>
          </p:spPr>
        </p:sp>
        <p:sp>
          <p:nvSpPr>
            <p:cNvPr name="TextBox 8" id="8"/>
            <p:cNvSpPr txBox="true"/>
            <p:nvPr/>
          </p:nvSpPr>
          <p:spPr>
            <a:xfrm>
              <a:off x="0" y="-95250"/>
              <a:ext cx="3330671" cy="2200641"/>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9" id="9"/>
          <p:cNvGrpSpPr/>
          <p:nvPr/>
        </p:nvGrpSpPr>
        <p:grpSpPr>
          <a:xfrm rot="0">
            <a:off x="1028700" y="1353816"/>
            <a:ext cx="9178325" cy="1290136"/>
            <a:chOff x="0" y="0"/>
            <a:chExt cx="2960236" cy="416101"/>
          </a:xfrm>
        </p:grpSpPr>
        <p:sp>
          <p:nvSpPr>
            <p:cNvPr name="Freeform 10" id="10"/>
            <p:cNvSpPr/>
            <p:nvPr/>
          </p:nvSpPr>
          <p:spPr>
            <a:xfrm flipH="false" flipV="false" rot="0">
              <a:off x="0" y="0"/>
              <a:ext cx="2960236" cy="416101"/>
            </a:xfrm>
            <a:custGeom>
              <a:avLst/>
              <a:gdLst/>
              <a:ahLst/>
              <a:cxnLst/>
              <a:rect r="r" b="b" t="t" l="l"/>
              <a:pathLst>
                <a:path h="416101" w="2960236">
                  <a:moveTo>
                    <a:pt x="32897" y="0"/>
                  </a:moveTo>
                  <a:lnTo>
                    <a:pt x="2927340" y="0"/>
                  </a:lnTo>
                  <a:cubicBezTo>
                    <a:pt x="2945508" y="0"/>
                    <a:pt x="2960236" y="14728"/>
                    <a:pt x="2960236" y="32897"/>
                  </a:cubicBezTo>
                  <a:lnTo>
                    <a:pt x="2960236" y="383204"/>
                  </a:lnTo>
                  <a:cubicBezTo>
                    <a:pt x="2960236" y="401372"/>
                    <a:pt x="2945508" y="416101"/>
                    <a:pt x="2927340" y="416101"/>
                  </a:cubicBezTo>
                  <a:lnTo>
                    <a:pt x="32897" y="416101"/>
                  </a:lnTo>
                  <a:cubicBezTo>
                    <a:pt x="24172" y="416101"/>
                    <a:pt x="15804" y="412635"/>
                    <a:pt x="9635" y="406465"/>
                  </a:cubicBezTo>
                  <a:cubicBezTo>
                    <a:pt x="3466" y="400296"/>
                    <a:pt x="0" y="391929"/>
                    <a:pt x="0" y="383204"/>
                  </a:cubicBezTo>
                  <a:lnTo>
                    <a:pt x="0" y="32897"/>
                  </a:lnTo>
                  <a:cubicBezTo>
                    <a:pt x="0" y="24172"/>
                    <a:pt x="3466" y="15804"/>
                    <a:pt x="9635" y="9635"/>
                  </a:cubicBezTo>
                  <a:cubicBezTo>
                    <a:pt x="15804" y="3466"/>
                    <a:pt x="24172" y="0"/>
                    <a:pt x="32897" y="0"/>
                  </a:cubicBezTo>
                  <a:close/>
                </a:path>
              </a:pathLst>
            </a:custGeom>
            <a:gradFill rotWithShape="true">
              <a:gsLst>
                <a:gs pos="0">
                  <a:srgbClr val="2B69B4">
                    <a:alpha val="100000"/>
                  </a:srgbClr>
                </a:gs>
                <a:gs pos="100000">
                  <a:srgbClr val="4FB6E8">
                    <a:alpha val="100000"/>
                  </a:srgbClr>
                </a:gs>
              </a:gsLst>
              <a:path path="circle">
                <a:fillToRect l="0" r="100000" t="0" b="100000"/>
              </a:path>
              <a:tileRect r="0" l="-100000" b="0" t="-100000"/>
            </a:gradFill>
            <a:ln w="57150" cap="rnd">
              <a:solidFill>
                <a:srgbClr val="FFFFFF"/>
              </a:solidFill>
              <a:prstDash val="solid"/>
              <a:round/>
            </a:ln>
          </p:spPr>
        </p:sp>
        <p:sp>
          <p:nvSpPr>
            <p:cNvPr name="TextBox 11" id="11"/>
            <p:cNvSpPr txBox="true"/>
            <p:nvPr/>
          </p:nvSpPr>
          <p:spPr>
            <a:xfrm>
              <a:off x="0" y="-95250"/>
              <a:ext cx="2960236" cy="511351"/>
            </a:xfrm>
            <a:prstGeom prst="rect">
              <a:avLst/>
            </a:prstGeom>
          </p:spPr>
          <p:txBody>
            <a:bodyPr anchor="ctr" rtlCol="false" tIns="50800" lIns="50800" bIns="50800" rIns="50800"/>
            <a:lstStyle/>
            <a:p>
              <a:pPr algn="ctr" marL="0" indent="0" lvl="0">
                <a:lnSpc>
                  <a:spcPts val="3706"/>
                </a:lnSpc>
                <a:spcBef>
                  <a:spcPct val="0"/>
                </a:spcBef>
              </a:pPr>
            </a:p>
          </p:txBody>
        </p:sp>
      </p:grpSp>
      <p:grpSp>
        <p:nvGrpSpPr>
          <p:cNvPr name="Group 12" id="12"/>
          <p:cNvGrpSpPr/>
          <p:nvPr/>
        </p:nvGrpSpPr>
        <p:grpSpPr>
          <a:xfrm rot="0">
            <a:off x="9985540" y="1455027"/>
            <a:ext cx="6987604" cy="6505459"/>
            <a:chOff x="0" y="0"/>
            <a:chExt cx="6350000" cy="5911850"/>
          </a:xfrm>
        </p:grpSpPr>
        <p:sp>
          <p:nvSpPr>
            <p:cNvPr name="Freeform 13" id="13"/>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4"/>
              <a:stretch>
                <a:fillRect l="-19755" t="0" r="-19755" b="0"/>
              </a:stretch>
            </a:blipFill>
          </p:spPr>
        </p:sp>
      </p:grpSp>
      <p:sp>
        <p:nvSpPr>
          <p:cNvPr name="Freeform 14" id="14"/>
          <p:cNvSpPr/>
          <p:nvPr/>
        </p:nvSpPr>
        <p:spPr>
          <a:xfrm flipH="false" flipV="false" rot="0">
            <a:off x="-791886" y="4673331"/>
            <a:ext cx="2319244" cy="3397408"/>
          </a:xfrm>
          <a:custGeom>
            <a:avLst/>
            <a:gdLst/>
            <a:ahLst/>
            <a:cxnLst/>
            <a:rect r="r" b="b" t="t" l="l"/>
            <a:pathLst>
              <a:path h="3397408" w="2319244">
                <a:moveTo>
                  <a:pt x="0" y="0"/>
                </a:moveTo>
                <a:lnTo>
                  <a:pt x="2319245" y="0"/>
                </a:lnTo>
                <a:lnTo>
                  <a:pt x="2319245" y="3397408"/>
                </a:lnTo>
                <a:lnTo>
                  <a:pt x="0" y="3397408"/>
                </a:lnTo>
                <a:lnTo>
                  <a:pt x="0" y="0"/>
                </a:lnTo>
                <a:close/>
              </a:path>
            </a:pathLst>
          </a:custGeom>
          <a:blipFill>
            <a:blip r:embed="rId5"/>
            <a:stretch>
              <a:fillRect l="-185101" t="-125652" r="0" b="0"/>
            </a:stretch>
          </a:blipFill>
        </p:spPr>
      </p:sp>
      <p:sp>
        <p:nvSpPr>
          <p:cNvPr name="TextBox 15" id="15"/>
          <p:cNvSpPr txBox="true"/>
          <p:nvPr/>
        </p:nvSpPr>
        <p:spPr>
          <a:xfrm rot="0">
            <a:off x="3743904" y="1498388"/>
            <a:ext cx="3747917" cy="896216"/>
          </a:xfrm>
          <a:prstGeom prst="rect">
            <a:avLst/>
          </a:prstGeom>
        </p:spPr>
        <p:txBody>
          <a:bodyPr anchor="t" rtlCol="false" tIns="0" lIns="0" bIns="0" rIns="0">
            <a:spAutoFit/>
          </a:bodyPr>
          <a:lstStyle/>
          <a:p>
            <a:pPr marL="0" indent="0" lvl="0">
              <a:lnSpc>
                <a:spcPts val="7302"/>
              </a:lnSpc>
              <a:spcBef>
                <a:spcPct val="0"/>
              </a:spcBef>
            </a:pPr>
            <a:r>
              <a:rPr lang="en-US" sz="5215">
                <a:solidFill>
                  <a:srgbClr val="FFFFFF"/>
                </a:solidFill>
                <a:latin typeface="Montserrat Classic Bold"/>
              </a:rPr>
              <a:t>Difficulties</a:t>
            </a:r>
          </a:p>
        </p:txBody>
      </p:sp>
      <p:sp>
        <p:nvSpPr>
          <p:cNvPr name="TextBox 16" id="16"/>
          <p:cNvSpPr txBox="true"/>
          <p:nvPr/>
        </p:nvSpPr>
        <p:spPr>
          <a:xfrm rot="0">
            <a:off x="1527359" y="3459406"/>
            <a:ext cx="7961519" cy="6539033"/>
          </a:xfrm>
          <a:prstGeom prst="rect">
            <a:avLst/>
          </a:prstGeom>
        </p:spPr>
        <p:txBody>
          <a:bodyPr anchor="t" rtlCol="false" tIns="0" lIns="0" bIns="0" rIns="0">
            <a:spAutoFit/>
          </a:bodyPr>
          <a:lstStyle/>
          <a:p>
            <a:pPr marL="484952" indent="-242476" lvl="1">
              <a:lnSpc>
                <a:spcPts val="3256"/>
              </a:lnSpc>
              <a:buFont typeface="Arial"/>
              <a:buChar char="•"/>
            </a:pPr>
            <a:r>
              <a:rPr lang="en-US" sz="2246">
                <a:solidFill>
                  <a:srgbClr val="FFFFFF"/>
                </a:solidFill>
                <a:latin typeface="Montserrat"/>
              </a:rPr>
              <a:t>Challenges encountered during the course of this project can be categorized into both physical and logical realms.</a:t>
            </a:r>
          </a:p>
          <a:p>
            <a:pPr marL="484952" indent="-242476" lvl="1">
              <a:lnSpc>
                <a:spcPts val="3256"/>
              </a:lnSpc>
              <a:buFont typeface="Arial"/>
              <a:buChar char="•"/>
            </a:pPr>
            <a:r>
              <a:rPr lang="en-US" sz="2246">
                <a:solidFill>
                  <a:srgbClr val="FFFFFF"/>
                </a:solidFill>
                <a:latin typeface="Montserrat"/>
              </a:rPr>
              <a:t> In terms of physical challenges, factors such as pricey component prices, constraints in time management, spatial limitations leading to disorganization in team gatherings and meetings, imminent exams, and incidents involving the use of welding equipment and candles have posed significant hurdles. On the logical front, issues arising from malfunctioning components, challenges in code implementation, and disruptions in the Arduino Integrated Development Environment (IDE) have added complexity to the project development process.</a:t>
            </a:r>
          </a:p>
          <a:p>
            <a:pPr algn="l">
              <a:lnSpc>
                <a:spcPts val="3256"/>
              </a:lnSpc>
            </a:pPr>
          </a:p>
        </p:txBody>
      </p:sp>
    </p:spTree>
  </p:cSld>
  <p:clrMapOvr>
    <a:masterClrMapping/>
  </p:clrMapOvr>
  <p:transition spd="fast">
    <p:wipe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DAF43LO6SHw</dc:identifier>
  <dcterms:modified xsi:type="dcterms:W3CDTF">2011-08-01T06:04:30Z</dcterms:modified>
  <cp:revision>1</cp:revision>
  <dc:title>Blue and Black Futuristic Illustrative Artificial Intelligence Project Presentation</dc:title>
</cp:coreProperties>
</file>

<file path=docProps/thumbnail.jpeg>
</file>